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5"/>
  </p:notesMasterIdLst>
  <p:sldIdLst>
    <p:sldId id="432" r:id="rId3"/>
    <p:sldId id="421" r:id="rId4"/>
    <p:sldId id="340" r:id="rId5"/>
    <p:sldId id="341" r:id="rId6"/>
    <p:sldId id="423" r:id="rId7"/>
    <p:sldId id="342" r:id="rId8"/>
    <p:sldId id="343" r:id="rId9"/>
    <p:sldId id="345" r:id="rId10"/>
    <p:sldId id="348" r:id="rId11"/>
    <p:sldId id="516" r:id="rId12"/>
    <p:sldId id="349" r:id="rId13"/>
    <p:sldId id="497" r:id="rId14"/>
    <p:sldId id="500" r:id="rId15"/>
    <p:sldId id="635" r:id="rId16"/>
    <p:sldId id="636" r:id="rId17"/>
    <p:sldId id="498" r:id="rId18"/>
    <p:sldId id="499" r:id="rId19"/>
    <p:sldId id="637" r:id="rId20"/>
    <p:sldId id="501" r:id="rId21"/>
    <p:sldId id="502" r:id="rId22"/>
    <p:sldId id="638" r:id="rId23"/>
    <p:sldId id="639" r:id="rId24"/>
    <p:sldId id="351" r:id="rId25"/>
    <p:sldId id="489" r:id="rId26"/>
    <p:sldId id="352" r:id="rId27"/>
    <p:sldId id="353" r:id="rId28"/>
    <p:sldId id="354" r:id="rId29"/>
    <p:sldId id="504" r:id="rId30"/>
    <p:sldId id="355" r:id="rId31"/>
    <p:sldId id="503" r:id="rId32"/>
    <p:sldId id="356" r:id="rId33"/>
    <p:sldId id="505" r:id="rId34"/>
    <p:sldId id="507" r:id="rId35"/>
    <p:sldId id="357" r:id="rId36"/>
    <p:sldId id="358" r:id="rId37"/>
    <p:sldId id="359" r:id="rId38"/>
    <p:sldId id="436" r:id="rId39"/>
    <p:sldId id="435" r:id="rId40"/>
    <p:sldId id="362" r:id="rId41"/>
    <p:sldId id="508" r:id="rId42"/>
    <p:sldId id="509" r:id="rId43"/>
    <p:sldId id="510" r:id="rId44"/>
    <p:sldId id="511" r:id="rId45"/>
    <p:sldId id="512" r:id="rId46"/>
    <p:sldId id="513" r:id="rId47"/>
    <p:sldId id="514" r:id="rId48"/>
    <p:sldId id="350" r:id="rId49"/>
    <p:sldId id="626" r:id="rId50"/>
    <p:sldId id="634" r:id="rId51"/>
    <p:sldId id="628" r:id="rId52"/>
    <p:sldId id="629" r:id="rId53"/>
    <p:sldId id="630" r:id="rId54"/>
    <p:sldId id="470" r:id="rId55"/>
    <p:sldId id="422" r:id="rId56"/>
    <p:sldId id="492" r:id="rId57"/>
    <p:sldId id="493" r:id="rId58"/>
    <p:sldId id="494" r:id="rId59"/>
    <p:sldId id="519" r:id="rId60"/>
    <p:sldId id="444" r:id="rId61"/>
    <p:sldId id="520" r:id="rId62"/>
    <p:sldId id="445" r:id="rId63"/>
    <p:sldId id="449" r:id="rId64"/>
    <p:sldId id="521" r:id="rId65"/>
    <p:sldId id="522" r:id="rId66"/>
    <p:sldId id="447" r:id="rId67"/>
    <p:sldId id="411" r:id="rId68"/>
    <p:sldId id="426" r:id="rId69"/>
    <p:sldId id="412" r:id="rId70"/>
    <p:sldId id="427" r:id="rId71"/>
    <p:sldId id="428" r:id="rId72"/>
    <p:sldId id="523" r:id="rId73"/>
    <p:sldId id="413" r:id="rId74"/>
    <p:sldId id="524" r:id="rId75"/>
    <p:sldId id="525" r:id="rId76"/>
    <p:sldId id="526" r:id="rId77"/>
    <p:sldId id="527" r:id="rId78"/>
    <p:sldId id="528" r:id="rId79"/>
    <p:sldId id="415" r:id="rId80"/>
    <p:sldId id="414" r:id="rId81"/>
    <p:sldId id="529" r:id="rId82"/>
    <p:sldId id="530" r:id="rId83"/>
    <p:sldId id="534" r:id="rId84"/>
    <p:sldId id="535" r:id="rId85"/>
    <p:sldId id="533" r:id="rId86"/>
    <p:sldId id="536" r:id="rId87"/>
    <p:sldId id="539" r:id="rId88"/>
    <p:sldId id="540" r:id="rId89"/>
    <p:sldId id="538" r:id="rId90"/>
    <p:sldId id="541" r:id="rId91"/>
    <p:sldId id="542" r:id="rId92"/>
    <p:sldId id="543" r:id="rId93"/>
    <p:sldId id="544" r:id="rId94"/>
    <p:sldId id="537" r:id="rId95"/>
    <p:sldId id="546" r:id="rId96"/>
    <p:sldId id="545" r:id="rId97"/>
    <p:sldId id="547" r:id="rId98"/>
    <p:sldId id="548" r:id="rId99"/>
    <p:sldId id="549" r:id="rId100"/>
    <p:sldId id="550" r:id="rId101"/>
    <p:sldId id="551" r:id="rId102"/>
    <p:sldId id="552" r:id="rId103"/>
    <p:sldId id="553" r:id="rId104"/>
    <p:sldId id="554" r:id="rId105"/>
    <p:sldId id="555" r:id="rId106"/>
    <p:sldId id="556" r:id="rId107"/>
    <p:sldId id="557" r:id="rId108"/>
    <p:sldId id="558" r:id="rId109"/>
    <p:sldId id="559" r:id="rId110"/>
    <p:sldId id="532" r:id="rId111"/>
    <p:sldId id="560" r:id="rId112"/>
    <p:sldId id="561" r:id="rId113"/>
    <p:sldId id="562" r:id="rId114"/>
    <p:sldId id="563" r:id="rId115"/>
    <p:sldId id="564" r:id="rId116"/>
    <p:sldId id="565" r:id="rId117"/>
    <p:sldId id="567" r:id="rId118"/>
    <p:sldId id="568" r:id="rId119"/>
    <p:sldId id="569" r:id="rId120"/>
    <p:sldId id="570" r:id="rId121"/>
    <p:sldId id="571" r:id="rId122"/>
    <p:sldId id="572" r:id="rId123"/>
    <p:sldId id="573" r:id="rId124"/>
    <p:sldId id="574" r:id="rId125"/>
    <p:sldId id="575" r:id="rId126"/>
    <p:sldId id="576" r:id="rId127"/>
    <p:sldId id="577" r:id="rId128"/>
    <p:sldId id="578" r:id="rId129"/>
    <p:sldId id="433" r:id="rId130"/>
    <p:sldId id="333" r:id="rId131"/>
    <p:sldId id="632" r:id="rId132"/>
    <p:sldId id="633" r:id="rId133"/>
    <p:sldId id="384" r:id="rId134"/>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01" autoAdjust="0"/>
    <p:restoredTop sz="89414" autoAdjust="0"/>
  </p:normalViewPr>
  <p:slideViewPr>
    <p:cSldViewPr>
      <p:cViewPr varScale="1">
        <p:scale>
          <a:sx n="116" d="100"/>
          <a:sy n="116" d="100"/>
        </p:scale>
        <p:origin x="1376"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theme" Target="theme/theme1.xml"/><Relationship Id="rId16" Type="http://schemas.openxmlformats.org/officeDocument/2006/relationships/slide" Target="slides/slide14.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slide" Target="slides/slide126.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tableStyles" Target="tableStyles.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notesMaster" Target="notesMasters/notesMaster1.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presProps" Target="presProp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tiff>
</file>

<file path=ppt/media/image34.jpe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宋体"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35EDEF7-1C9B-4C0C-AB77-68F6D9D024A1}" type="slidenum">
              <a:rPr lang="en-US" altLang="zh-CN"/>
              <a:pPr/>
              <a:t>‹#›</a:t>
            </a:fld>
            <a:endParaRPr lang="en-US" altLang="zh-CN"/>
          </a:p>
        </p:txBody>
      </p:sp>
    </p:spTree>
    <p:extLst>
      <p:ext uri="{BB962C8B-B14F-4D97-AF65-F5344CB8AC3E}">
        <p14:creationId xmlns:p14="http://schemas.microsoft.com/office/powerpoint/2010/main" val="3588384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幻灯片图像占位符 1"/>
          <p:cNvSpPr>
            <a:spLocks noGrp="1" noRot="1" noChangeAspect="1" noTextEdit="1"/>
          </p:cNvSpPr>
          <p:nvPr>
            <p:ph type="sldImg"/>
          </p:nvPr>
        </p:nvSpPr>
        <p:spPr>
          <a:ln/>
        </p:spPr>
      </p:sp>
      <p:sp>
        <p:nvSpPr>
          <p:cNvPr id="983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Next, we’ll get to know ten advanced optimizations.</a:t>
            </a:r>
          </a:p>
          <a:p>
            <a:endParaRPr lang="en-US" altLang="zh-CN" dirty="0">
              <a:latin typeface="Arial" panose="020B0604020202020204" pitchFamily="34" charset="0"/>
              <a:ea typeface="宋体" panose="02010600030101010101" pitchFamily="2" charset="-122"/>
            </a:endParaRPr>
          </a:p>
          <a:p>
            <a:r>
              <a:rPr lang="en-US" altLang="zh-CN" dirty="0">
                <a:latin typeface="Arial" panose="020B0604020202020204" pitchFamily="34" charset="0"/>
                <a:ea typeface="宋体" panose="02010600030101010101" pitchFamily="2" charset="-122"/>
              </a:rPr>
              <a:t>Chapter 2.3</a:t>
            </a:r>
          </a:p>
          <a:p>
            <a:r>
              <a:rPr lang="en-US" altLang="zh-CN" dirty="0">
                <a:latin typeface="Arial" panose="020B0604020202020204" pitchFamily="34" charset="0"/>
                <a:ea typeface="宋体" panose="02010600030101010101" pitchFamily="2" charset="-122"/>
              </a:rPr>
              <a:t>Proceed with Chapter 2.3 instead of Chapter 2.2 for tightly-coupled discussion of cache optimizations</a:t>
            </a:r>
            <a:endParaRPr lang="zh-CN" altLang="en-US" dirty="0">
              <a:latin typeface="Arial" panose="020B0604020202020204" pitchFamily="34" charset="0"/>
              <a:ea typeface="宋体" panose="02010600030101010101" pitchFamily="2" charset="-122"/>
            </a:endParaRPr>
          </a:p>
        </p:txBody>
      </p:sp>
      <p:sp>
        <p:nvSpPr>
          <p:cNvPr id="9830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3188DB3-4ADA-44A0-BF27-A73FEEF1F386}" type="slidenum">
              <a:rPr lang="en-US" altLang="zh-CN"/>
              <a:pPr eaLnBrk="1" hangingPunct="1"/>
              <a:t>2</a:t>
            </a:fld>
            <a:endParaRPr lang="en-US" altLang="zh-CN"/>
          </a:p>
        </p:txBody>
      </p:sp>
    </p:spTree>
    <p:extLst>
      <p:ext uri="{BB962C8B-B14F-4D97-AF65-F5344CB8AC3E}">
        <p14:creationId xmlns:p14="http://schemas.microsoft.com/office/powerpoint/2010/main" val="18153712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Mor</a:t>
            </a:r>
            <a:r>
              <a:rPr lang="en-CN" altLang="zh-CN" dirty="0"/>
              <a:t>e details in next chapter:</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When a miss returns, the processor must know which load or store caused the miss, so that instruction can now go forward; and it must know where in the cache the data should be placed (as well as the setting of tags for that block). In recent processors, this information is kept in a set of registers, typically called the Miss Status Handling Registers (MSHRs). If we allow n outstanding misses, there will be n MSHRs, each holding the information about where a miss goes in the cache and the value of any tag bits for that miss, as well as the information indicating which load or store caused the miss (in the next chapter, you will see how this is tracked). Thus, when a miss occurs, we allocate an MSHR for handling that miss, enter the appropriate information about the miss, and tag the memory request with the index of the MSHR. The memory system uses that tag when it returns the data, allowing the cache system to transfer the data and tag information to the </a:t>
            </a:r>
            <a:r>
              <a:rPr lang="en-US" sz="1200" kern="1200" dirty="0" err="1">
                <a:solidFill>
                  <a:schemeClr val="tx1"/>
                </a:solidFill>
                <a:effectLst/>
                <a:latin typeface="Arial" charset="0"/>
                <a:ea typeface="宋体" charset="-122"/>
                <a:cs typeface="+mn-cs"/>
              </a:rPr>
              <a:t>appropri</a:t>
            </a:r>
            <a:r>
              <a:rPr lang="en-US" sz="1200" kern="1200" dirty="0">
                <a:solidFill>
                  <a:schemeClr val="tx1"/>
                </a:solidFill>
                <a:effectLst/>
                <a:latin typeface="Arial" charset="0"/>
                <a:ea typeface="宋体" charset="-122"/>
                <a:cs typeface="+mn-cs"/>
              </a:rPr>
              <a:t>- ate cache block and “notify” the load or store that generated the miss that the data is now available and that it can resume operation. Nonblocking caches clearly require extra logic and thus have some cost in energy. It is difficult, however, to assess their energy costs exactly because they may reduce stall time, thereby decreasing execution time and resulting energy consumption.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a:t>
            </a:fld>
            <a:endParaRPr lang="en-US" altLang="zh-CN"/>
          </a:p>
        </p:txBody>
      </p:sp>
    </p:spTree>
    <p:extLst>
      <p:ext uri="{BB962C8B-B14F-4D97-AF65-F5344CB8AC3E}">
        <p14:creationId xmlns:p14="http://schemas.microsoft.com/office/powerpoint/2010/main" val="833670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a:t>
            </a:fld>
            <a:endParaRPr lang="en-US" altLang="zh-CN"/>
          </a:p>
        </p:txBody>
      </p:sp>
    </p:spTree>
    <p:extLst>
      <p:ext uri="{BB962C8B-B14F-4D97-AF65-F5344CB8AC3E}">
        <p14:creationId xmlns:p14="http://schemas.microsoft.com/office/powerpoint/2010/main" val="3260162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13</a:t>
            </a:fld>
            <a:endParaRPr lang="en-US" altLang="zh-CN"/>
          </a:p>
        </p:txBody>
      </p:sp>
    </p:spTree>
    <p:extLst>
      <p:ext uri="{BB962C8B-B14F-4D97-AF65-F5344CB8AC3E}">
        <p14:creationId xmlns:p14="http://schemas.microsoft.com/office/powerpoint/2010/main" val="2043109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14</a:t>
            </a:fld>
            <a:endParaRPr lang="en-US" altLang="zh-CN"/>
          </a:p>
        </p:txBody>
      </p:sp>
    </p:spTree>
    <p:extLst>
      <p:ext uri="{BB962C8B-B14F-4D97-AF65-F5344CB8AC3E}">
        <p14:creationId xmlns:p14="http://schemas.microsoft.com/office/powerpoint/2010/main" val="864374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15</a:t>
            </a:fld>
            <a:endParaRPr lang="en-US" altLang="zh-CN"/>
          </a:p>
        </p:txBody>
      </p:sp>
    </p:spTree>
    <p:extLst>
      <p:ext uri="{BB962C8B-B14F-4D97-AF65-F5344CB8AC3E}">
        <p14:creationId xmlns:p14="http://schemas.microsoft.com/office/powerpoint/2010/main" val="3898790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16</a:t>
            </a:fld>
            <a:endParaRPr lang="en-US" altLang="zh-CN"/>
          </a:p>
        </p:txBody>
      </p:sp>
    </p:spTree>
    <p:extLst>
      <p:ext uri="{BB962C8B-B14F-4D97-AF65-F5344CB8AC3E}">
        <p14:creationId xmlns:p14="http://schemas.microsoft.com/office/powerpoint/2010/main" val="27172684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17</a:t>
            </a:fld>
            <a:endParaRPr lang="en-US" altLang="zh-CN"/>
          </a:p>
        </p:txBody>
      </p:sp>
    </p:spTree>
    <p:extLst>
      <p:ext uri="{BB962C8B-B14F-4D97-AF65-F5344CB8AC3E}">
        <p14:creationId xmlns:p14="http://schemas.microsoft.com/office/powerpoint/2010/main" val="4068932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18</a:t>
            </a:fld>
            <a:endParaRPr lang="en-US" altLang="zh-CN"/>
          </a:p>
        </p:txBody>
      </p:sp>
    </p:spTree>
    <p:extLst>
      <p:ext uri="{BB962C8B-B14F-4D97-AF65-F5344CB8AC3E}">
        <p14:creationId xmlns:p14="http://schemas.microsoft.com/office/powerpoint/2010/main" val="26557635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19</a:t>
            </a:fld>
            <a:endParaRPr lang="en-US" altLang="zh-CN"/>
          </a:p>
        </p:txBody>
      </p:sp>
    </p:spTree>
    <p:extLst>
      <p:ext uri="{BB962C8B-B14F-4D97-AF65-F5344CB8AC3E}">
        <p14:creationId xmlns:p14="http://schemas.microsoft.com/office/powerpoint/2010/main" val="1638213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a:t>
            </a:fld>
            <a:endParaRPr lang="en-US" altLang="zh-CN"/>
          </a:p>
        </p:txBody>
      </p:sp>
    </p:spTree>
    <p:extLst>
      <p:ext uri="{BB962C8B-B14F-4D97-AF65-F5344CB8AC3E}">
        <p14:creationId xmlns:p14="http://schemas.microsoft.com/office/powerpoint/2010/main" val="3612243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幻灯片图像占位符 1"/>
          <p:cNvSpPr>
            <a:spLocks noGrp="1" noRot="1" noChangeAspect="1" noTextEdit="1"/>
          </p:cNvSpPr>
          <p:nvPr>
            <p:ph type="sldImg"/>
          </p:nvPr>
        </p:nvSpPr>
        <p:spPr>
          <a:ln/>
        </p:spPr>
      </p:sp>
      <p:sp>
        <p:nvSpPr>
          <p:cNvPr id="993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Their goal is still to reduce average memory access time.</a:t>
            </a:r>
          </a:p>
          <a:p>
            <a:r>
              <a:rPr lang="en-US" altLang="zh-CN">
                <a:latin typeface="Arial" panose="020B0604020202020204" pitchFamily="34" charset="0"/>
                <a:ea typeface="宋体" panose="02010600030101010101" pitchFamily="2" charset="-122"/>
              </a:rPr>
              <a:t>Besides hit time, miss rate, and miss penalty, they also try to increase cache bandwidth and reduce power consumption.</a:t>
            </a:r>
            <a:endParaRPr lang="zh-CN" altLang="en-US">
              <a:latin typeface="Arial" panose="020B0604020202020204" pitchFamily="34" charset="0"/>
              <a:ea typeface="宋体" panose="02010600030101010101" pitchFamily="2" charset="-122"/>
            </a:endParaRPr>
          </a:p>
        </p:txBody>
      </p:sp>
      <p:sp>
        <p:nvSpPr>
          <p:cNvPr id="993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4B727066-D36A-469B-AEDC-E13205D16C31}" type="slidenum">
              <a:rPr lang="en-US" altLang="zh-CN"/>
              <a:pPr eaLnBrk="1" hangingPunct="1"/>
              <a:t>3</a:t>
            </a:fld>
            <a:endParaRPr lang="en-US" altLang="zh-CN"/>
          </a:p>
        </p:txBody>
      </p:sp>
    </p:spTree>
    <p:extLst>
      <p:ext uri="{BB962C8B-B14F-4D97-AF65-F5344CB8AC3E}">
        <p14:creationId xmlns:p14="http://schemas.microsoft.com/office/powerpoint/2010/main" val="4112555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a:t>
            </a:fld>
            <a:endParaRPr lang="en-US" altLang="zh-CN"/>
          </a:p>
        </p:txBody>
      </p:sp>
    </p:spTree>
    <p:extLst>
      <p:ext uri="{BB962C8B-B14F-4D97-AF65-F5344CB8AC3E}">
        <p14:creationId xmlns:p14="http://schemas.microsoft.com/office/powerpoint/2010/main" val="889212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2.11 The effectiveness of a nonblocking cache is evaluated by allowing 1, 2, or 64 hits under a cache miss with 9 SPECINT (on the left) and 9 SPECFP (on the right) benchmarks. The data memory system modeled after the Intel i7 consists of a 32 KiB L1 cache with a four-cycle access latency. The L2 cache (shared with instructions) is 256 KiB with a 10-clock cycle access latency. The L3 is 2 MiB and a 36-cycle access latency. All the caches are eight-way set associative and have a 64-byte block size. Allowing one hit under miss reduces the miss penalty by 9% for the integer benchmarks and 12.5% for the floating point. Allowing a second hit improves these results to 10% and 16%, and allowing 64 results in little additional improvement.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a:t>
            </a:fld>
            <a:endParaRPr lang="en-US" altLang="zh-CN"/>
          </a:p>
        </p:txBody>
      </p:sp>
    </p:spTree>
    <p:extLst>
      <p:ext uri="{BB962C8B-B14F-4D97-AF65-F5344CB8AC3E}">
        <p14:creationId xmlns:p14="http://schemas.microsoft.com/office/powerpoint/2010/main" val="18172783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幻灯片图像占位符 1"/>
          <p:cNvSpPr>
            <a:spLocks noGrp="1" noRot="1" noChangeAspect="1" noTextEdit="1"/>
          </p:cNvSpPr>
          <p:nvPr>
            <p:ph type="sldImg"/>
          </p:nvPr>
        </p:nvSpPr>
        <p:spPr>
          <a:ln/>
        </p:spPr>
      </p:sp>
      <p:sp>
        <p:nvSpPr>
          <p:cNvPr id="1034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Figure2.12 In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illustration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of</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merging,</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buffer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on</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top</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does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not</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use write merging while the write buffer on the bottom does. The four writes are merged into a single buffer entry with write merging; without it, the buffer is full even though three-fourths of each entry is wasted. The buffer has four entries, and each entry holds four 64-bit words. The address for each entry is on the left, with a valid bit (V) indicating whether the next sequential 8 bytes in this entry are occupied. (Without write merging, the words to the right in the upper part of the figure would be used only for instructions that wrote multiple words at the same time.) </a:t>
            </a:r>
            <a:endParaRPr lang="en-US" dirty="0"/>
          </a:p>
        </p:txBody>
      </p:sp>
      <p:sp>
        <p:nvSpPr>
          <p:cNvPr id="1034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AB4FCEFD-BB9F-49E5-BD34-920878848CD7}" type="slidenum">
              <a:rPr lang="en-US" altLang="zh-CN"/>
              <a:pPr eaLnBrk="1" hangingPunct="1"/>
              <a:t>25</a:t>
            </a:fld>
            <a:endParaRPr lang="en-US" altLang="zh-CN"/>
          </a:p>
        </p:txBody>
      </p:sp>
    </p:spTree>
    <p:extLst>
      <p:ext uri="{BB962C8B-B14F-4D97-AF65-F5344CB8AC3E}">
        <p14:creationId xmlns:p14="http://schemas.microsoft.com/office/powerpoint/2010/main" val="725655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幻灯片图像占位符 1"/>
          <p:cNvSpPr>
            <a:spLocks noGrp="1" noRot="1" noChangeAspect="1" noTextEdit="1"/>
          </p:cNvSpPr>
          <p:nvPr>
            <p:ph type="sldImg"/>
          </p:nvPr>
        </p:nvSpPr>
        <p:spPr>
          <a:ln/>
        </p:spPr>
      </p:sp>
      <p:sp>
        <p:nvSpPr>
          <p:cNvPr id="10445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Without hardware changes</a:t>
            </a:r>
            <a:endParaRPr lang="zh-CN" altLang="en-US">
              <a:latin typeface="Arial" panose="020B0604020202020204" pitchFamily="34" charset="0"/>
              <a:ea typeface="宋体" panose="02010600030101010101" pitchFamily="2" charset="-122"/>
            </a:endParaRPr>
          </a:p>
        </p:txBody>
      </p:sp>
      <p:sp>
        <p:nvSpPr>
          <p:cNvPr id="10445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32E14489-F06E-4C86-AB2C-659952C70FD2}" type="slidenum">
              <a:rPr lang="en-US" altLang="zh-CN"/>
              <a:pPr eaLnBrk="1" hangingPunct="1"/>
              <a:t>26</a:t>
            </a:fld>
            <a:endParaRPr lang="en-US" altLang="zh-CN"/>
          </a:p>
        </p:txBody>
      </p:sp>
    </p:spTree>
    <p:extLst>
      <p:ext uri="{BB962C8B-B14F-4D97-AF65-F5344CB8AC3E}">
        <p14:creationId xmlns:p14="http://schemas.microsoft.com/office/powerpoint/2010/main" val="2095073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0" dirty="0"/>
              <a:t>matrix</a:t>
            </a:r>
            <a:r>
              <a:rPr lang="zh-CN" altLang="en-US" b="0" dirty="0"/>
              <a:t> </a:t>
            </a:r>
            <a:r>
              <a:rPr lang="en-US" altLang="zh-CN" b="0" dirty="0"/>
              <a:t>multiplication as example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two inner loops read all N-by-N elements of z, read the same N elements in a row of y repeatedly, and write one row of N elements of x. </a:t>
            </a:r>
            <a:endParaRPr lang="en-US" dirty="0"/>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27</a:t>
            </a:fld>
            <a:endParaRPr lang="en-US" altLang="zh-CN"/>
          </a:p>
        </p:txBody>
      </p:sp>
    </p:spTree>
    <p:extLst>
      <p:ext uri="{BB962C8B-B14F-4D97-AF65-F5344CB8AC3E}">
        <p14:creationId xmlns:p14="http://schemas.microsoft.com/office/powerpoint/2010/main" val="8047831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This optimization tries to reduce misses via improved temporal locality. We are</a:t>
            </a:r>
          </a:p>
          <a:p>
            <a:r>
              <a:rPr lang="en-US" altLang="zh-CN" dirty="0">
                <a:latin typeface="Arial" panose="020B0604020202020204" pitchFamily="34" charset="0"/>
                <a:ea typeface="宋体" panose="02010600030101010101" pitchFamily="2" charset="-122"/>
              </a:rPr>
              <a:t>again dealing with multiple arrays, with some arrays accessed by rows and some</a:t>
            </a:r>
          </a:p>
          <a:p>
            <a:r>
              <a:rPr lang="en-US" altLang="zh-CN" dirty="0">
                <a:latin typeface="Arial" panose="020B0604020202020204" pitchFamily="34" charset="0"/>
                <a:ea typeface="宋体" panose="02010600030101010101" pitchFamily="2" charset="-122"/>
              </a:rPr>
              <a:t>by columns. Storing the arrays row by row (</a:t>
            </a:r>
            <a:r>
              <a:rPr lang="en-US" altLang="zh-CN" i="1" dirty="0">
                <a:latin typeface="Arial" panose="020B0604020202020204" pitchFamily="34" charset="0"/>
                <a:ea typeface="宋体" panose="02010600030101010101" pitchFamily="2" charset="-122"/>
              </a:rPr>
              <a:t>row major order) or column by column</a:t>
            </a:r>
          </a:p>
          <a:p>
            <a:r>
              <a:rPr lang="en-US" altLang="zh-CN" dirty="0">
                <a:latin typeface="Arial" panose="020B0604020202020204" pitchFamily="34" charset="0"/>
                <a:ea typeface="宋体" panose="02010600030101010101" pitchFamily="2" charset="-122"/>
              </a:rPr>
              <a:t>(</a:t>
            </a:r>
            <a:r>
              <a:rPr lang="en-US" altLang="zh-CN" i="1" dirty="0">
                <a:latin typeface="Arial" panose="020B0604020202020204" pitchFamily="34" charset="0"/>
                <a:ea typeface="宋体" panose="02010600030101010101" pitchFamily="2" charset="-122"/>
              </a:rPr>
              <a:t>column major order) does not solve the problem because both rows and</a:t>
            </a:r>
          </a:p>
          <a:p>
            <a:r>
              <a:rPr lang="en-US" altLang="zh-CN" dirty="0">
                <a:latin typeface="Arial" panose="020B0604020202020204" pitchFamily="34" charset="0"/>
                <a:ea typeface="宋体" panose="02010600030101010101" pitchFamily="2" charset="-122"/>
              </a:rPr>
              <a:t>columns are used in every iteration of the loop. Such orthogonal accesses mean</a:t>
            </a:r>
          </a:p>
          <a:p>
            <a:r>
              <a:rPr lang="en-US" altLang="zh-CN" dirty="0">
                <a:latin typeface="Arial" panose="020B0604020202020204" pitchFamily="34" charset="0"/>
                <a:ea typeface="宋体" panose="02010600030101010101" pitchFamily="2" charset="-122"/>
              </a:rPr>
              <a:t>the transformations such as loop interchange are not helpful.</a:t>
            </a:r>
          </a:p>
          <a:p>
            <a:r>
              <a:rPr lang="en-US" altLang="zh-CN" dirty="0">
                <a:latin typeface="Arial" panose="020B0604020202020204" pitchFamily="34" charset="0"/>
                <a:ea typeface="宋体" panose="02010600030101010101" pitchFamily="2" charset="-122"/>
              </a:rPr>
              <a:t>Instead of operating on entire rows or columns of an array, blocked algorithms</a:t>
            </a:r>
          </a:p>
          <a:p>
            <a:r>
              <a:rPr lang="en-US" altLang="zh-CN" dirty="0">
                <a:latin typeface="Arial" panose="020B0604020202020204" pitchFamily="34" charset="0"/>
                <a:ea typeface="宋体" panose="02010600030101010101" pitchFamily="2" charset="-122"/>
              </a:rPr>
              <a:t>operate on submatrices or </a:t>
            </a:r>
            <a:r>
              <a:rPr lang="en-US" altLang="zh-CN" i="1" dirty="0">
                <a:latin typeface="Arial" panose="020B0604020202020204" pitchFamily="34" charset="0"/>
                <a:ea typeface="宋体" panose="02010600030101010101" pitchFamily="2" charset="-122"/>
              </a:rPr>
              <a:t>blocks. The goal is to maximize accesses to the data</a:t>
            </a:r>
          </a:p>
          <a:p>
            <a:r>
              <a:rPr lang="en-US" altLang="zh-CN" dirty="0">
                <a:latin typeface="Arial" panose="020B0604020202020204" pitchFamily="34" charset="0"/>
                <a:ea typeface="宋体" panose="02010600030101010101" pitchFamily="2" charset="-122"/>
              </a:rPr>
              <a:t>loaded into the cache before the data are replaced.</a:t>
            </a:r>
            <a:endParaRPr lang="zh-CN" altLang="en-US"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28</a:t>
            </a:fld>
            <a:endParaRPr lang="en-US" altLang="zh-CN"/>
          </a:p>
        </p:txBody>
      </p:sp>
    </p:spTree>
    <p:extLst>
      <p:ext uri="{BB962C8B-B14F-4D97-AF65-F5344CB8AC3E}">
        <p14:creationId xmlns:p14="http://schemas.microsoft.com/office/powerpoint/2010/main" val="34973878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p:spPr>
      </p:sp>
      <p:sp>
        <p:nvSpPr>
          <p:cNvPr id="1064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More in textbook;</a:t>
            </a:r>
            <a:endParaRPr lang="zh-CN" altLang="en-US">
              <a:latin typeface="Arial" panose="020B0604020202020204" pitchFamily="34" charset="0"/>
              <a:ea typeface="宋体" panose="02010600030101010101" pitchFamily="2" charset="-122"/>
            </a:endParaRPr>
          </a:p>
        </p:txBody>
      </p:sp>
      <p:sp>
        <p:nvSpPr>
          <p:cNvPr id="1065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44EF20D3-DD19-4BA4-A4C7-5A4884CB2C25}" type="slidenum">
              <a:rPr lang="en-US" altLang="zh-CN"/>
              <a:pPr eaLnBrk="1" hangingPunct="1"/>
              <a:t>29</a:t>
            </a:fld>
            <a:endParaRPr lang="en-US" altLang="zh-CN"/>
          </a:p>
        </p:txBody>
      </p:sp>
    </p:spTree>
    <p:extLst>
      <p:ext uri="{BB962C8B-B14F-4D97-AF65-F5344CB8AC3E}">
        <p14:creationId xmlns:p14="http://schemas.microsoft.com/office/powerpoint/2010/main" val="16411675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p:spPr>
      </p:sp>
      <p:sp>
        <p:nvSpPr>
          <p:cNvPr id="10649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More in textbook;</a:t>
            </a:r>
            <a:endParaRPr lang="zh-CN" altLang="en-US">
              <a:latin typeface="Arial" panose="020B0604020202020204" pitchFamily="34" charset="0"/>
              <a:ea typeface="宋体" panose="02010600030101010101" pitchFamily="2" charset="-122"/>
            </a:endParaRPr>
          </a:p>
        </p:txBody>
      </p:sp>
      <p:sp>
        <p:nvSpPr>
          <p:cNvPr id="10650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44EF20D3-DD19-4BA4-A4C7-5A4884CB2C25}" type="slidenum">
              <a:rPr lang="en-US" altLang="zh-CN"/>
              <a:pPr eaLnBrk="1" hangingPunct="1"/>
              <a:t>30</a:t>
            </a:fld>
            <a:endParaRPr lang="en-US" altLang="zh-CN"/>
          </a:p>
        </p:txBody>
      </p:sp>
    </p:spTree>
    <p:extLst>
      <p:ext uri="{BB962C8B-B14F-4D97-AF65-F5344CB8AC3E}">
        <p14:creationId xmlns:p14="http://schemas.microsoft.com/office/powerpoint/2010/main" val="24262018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2.15 Speedup because of hardware prefetching on Intel Pentium 4 with hardware prefetching turned on for 2 of 12 SPECint2000 benchmarks and 9 of 14 SPECfp2000 benchmarks. Only the programs that benefit the most from prefetching are shown; prefetching speeds up the missing 15 SPECCPU benchmarks by less than 15% (Boggs et al., 2004).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34</a:t>
            </a:fld>
            <a:endParaRPr lang="en-US" altLang="zh-CN"/>
          </a:p>
        </p:txBody>
      </p:sp>
    </p:spTree>
    <p:extLst>
      <p:ext uri="{BB962C8B-B14F-4D97-AF65-F5344CB8AC3E}">
        <p14:creationId xmlns:p14="http://schemas.microsoft.com/office/powerpoint/2010/main" val="8337548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Calculate the time saved in the preceding example. Ignore instruction cache misses and assume there are no conflict or capacity misses in the data cache. Assume that prefetches can overlap with each other and with cache misses, thereby transferring at the maximum memory bandwidth. Here are the key loop times ignoring cache misses: the original loop takes 7 clock cycles per iteration, the first prefetch loop takes 9 clock cycles per iteration, and the second prefetch loop takes 8 clock cycles per iteration (including the overhead of the outer for loop). A miss takes 100 clock cycles. </a:t>
            </a:r>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41</a:t>
            </a:fld>
            <a:endParaRPr lang="en-US" altLang="zh-CN"/>
          </a:p>
        </p:txBody>
      </p:sp>
    </p:spTree>
    <p:extLst>
      <p:ext uri="{BB962C8B-B14F-4D97-AF65-F5344CB8AC3E}">
        <p14:creationId xmlns:p14="http://schemas.microsoft.com/office/powerpoint/2010/main" val="3568447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幻灯片图像占位符 1"/>
          <p:cNvSpPr>
            <a:spLocks noGrp="1" noRot="1" noChangeAspect="1" noTextEdit="1"/>
          </p:cNvSpPr>
          <p:nvPr>
            <p:ph type="sldImg"/>
          </p:nvPr>
        </p:nvSpPr>
        <p:spPr>
          <a:ln/>
        </p:spPr>
      </p:sp>
      <p:sp>
        <p:nvSpPr>
          <p:cNvPr id="10035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Here’s an overview of which optimizations to enhance which metrics.</a:t>
            </a:r>
          </a:p>
          <a:p>
            <a:r>
              <a:rPr lang="en-US" altLang="zh-CN">
                <a:latin typeface="Arial" panose="020B0604020202020204" pitchFamily="34" charset="0"/>
                <a:ea typeface="宋体" panose="02010600030101010101" pitchFamily="2" charset="-122"/>
              </a:rPr>
              <a:t>Now let’s discuss each one in detail. </a:t>
            </a:r>
          </a:p>
        </p:txBody>
      </p:sp>
      <p:sp>
        <p:nvSpPr>
          <p:cNvPr id="10035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56E4EE20-D450-48EA-9C37-7485061568F4}" type="slidenum">
              <a:rPr lang="en-US" altLang="zh-CN"/>
              <a:pPr eaLnBrk="1" hangingPunct="1"/>
              <a:t>4</a:t>
            </a:fld>
            <a:endParaRPr lang="en-US" altLang="zh-CN"/>
          </a:p>
        </p:txBody>
      </p:sp>
    </p:spTree>
    <p:extLst>
      <p:ext uri="{BB962C8B-B14F-4D97-AF65-F5344CB8AC3E}">
        <p14:creationId xmlns:p14="http://schemas.microsoft.com/office/powerpoint/2010/main" val="21092698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42</a:t>
            </a:fld>
            <a:endParaRPr lang="en-US" altLang="zh-CN"/>
          </a:p>
        </p:txBody>
      </p:sp>
    </p:spTree>
    <p:extLst>
      <p:ext uri="{BB962C8B-B14F-4D97-AF65-F5344CB8AC3E}">
        <p14:creationId xmlns:p14="http://schemas.microsoft.com/office/powerpoint/2010/main" val="8934861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43</a:t>
            </a:fld>
            <a:endParaRPr lang="en-US" altLang="zh-CN"/>
          </a:p>
        </p:txBody>
      </p:sp>
    </p:spTree>
    <p:extLst>
      <p:ext uri="{BB962C8B-B14F-4D97-AF65-F5344CB8AC3E}">
        <p14:creationId xmlns:p14="http://schemas.microsoft.com/office/powerpoint/2010/main" val="24837345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44</a:t>
            </a:fld>
            <a:endParaRPr lang="en-US" altLang="zh-CN"/>
          </a:p>
        </p:txBody>
      </p:sp>
    </p:spTree>
    <p:extLst>
      <p:ext uri="{BB962C8B-B14F-4D97-AF65-F5344CB8AC3E}">
        <p14:creationId xmlns:p14="http://schemas.microsoft.com/office/powerpoint/2010/main" val="18472352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45</a:t>
            </a:fld>
            <a:endParaRPr lang="en-US" altLang="zh-CN"/>
          </a:p>
        </p:txBody>
      </p:sp>
    </p:spTree>
    <p:extLst>
      <p:ext uri="{BB962C8B-B14F-4D97-AF65-F5344CB8AC3E}">
        <p14:creationId xmlns:p14="http://schemas.microsoft.com/office/powerpoint/2010/main" val="42918194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幻灯片图像占位符 1"/>
          <p:cNvSpPr>
            <a:spLocks noGrp="1" noRot="1" noChangeAspect="1" noTextEdit="1"/>
          </p:cNvSpPr>
          <p:nvPr>
            <p:ph type="sldImg"/>
          </p:nvPr>
        </p:nvSpPr>
        <p:spPr>
          <a:ln/>
        </p:spPr>
      </p:sp>
      <p:sp>
        <p:nvSpPr>
          <p:cNvPr id="1054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effectLst/>
            </a:endParaRPr>
          </a:p>
          <a:p>
            <a:endParaRPr lang="zh-CN" altLang="en-US" b="0" dirty="0">
              <a:latin typeface="Arial" panose="020B0604020202020204" pitchFamily="34" charset="0"/>
              <a:ea typeface="宋体" panose="02010600030101010101" pitchFamily="2" charset="-122"/>
            </a:endParaRPr>
          </a:p>
        </p:txBody>
      </p:sp>
      <p:sp>
        <p:nvSpPr>
          <p:cNvPr id="10547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D155F5DF-6398-42D8-9230-420050C6EA6B}" type="slidenum">
              <a:rPr lang="en-US" altLang="zh-CN"/>
              <a:pPr eaLnBrk="1" hangingPunct="1"/>
              <a:t>46</a:t>
            </a:fld>
            <a:endParaRPr lang="en-US" altLang="zh-CN"/>
          </a:p>
        </p:txBody>
      </p:sp>
    </p:spTree>
    <p:extLst>
      <p:ext uri="{BB962C8B-B14F-4D97-AF65-F5344CB8AC3E}">
        <p14:creationId xmlns:p14="http://schemas.microsoft.com/office/powerpoint/2010/main" val="20492105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47</a:t>
            </a:fld>
            <a:endParaRPr lang="en-US" altLang="zh-CN"/>
          </a:p>
        </p:txBody>
      </p:sp>
    </p:spTree>
    <p:extLst>
      <p:ext uri="{BB962C8B-B14F-4D97-AF65-F5344CB8AC3E}">
        <p14:creationId xmlns:p14="http://schemas.microsoft.com/office/powerpoint/2010/main" val="30508413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48</a:t>
            </a:fld>
            <a:endParaRPr lang="en-US" altLang="zh-CN"/>
          </a:p>
        </p:txBody>
      </p:sp>
    </p:spTree>
    <p:extLst>
      <p:ext uri="{BB962C8B-B14F-4D97-AF65-F5344CB8AC3E}">
        <p14:creationId xmlns:p14="http://schemas.microsoft.com/office/powerpoint/2010/main" val="5420062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49</a:t>
            </a:fld>
            <a:endParaRPr lang="en-US" altLang="zh-CN"/>
          </a:p>
        </p:txBody>
      </p:sp>
    </p:spTree>
    <p:extLst>
      <p:ext uri="{BB962C8B-B14F-4D97-AF65-F5344CB8AC3E}">
        <p14:creationId xmlns:p14="http://schemas.microsoft.com/office/powerpoint/2010/main" val="25741550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50</a:t>
            </a:fld>
            <a:endParaRPr lang="en-US" altLang="zh-CN"/>
          </a:p>
        </p:txBody>
      </p:sp>
    </p:spTree>
    <p:extLst>
      <p:ext uri="{BB962C8B-B14F-4D97-AF65-F5344CB8AC3E}">
        <p14:creationId xmlns:p14="http://schemas.microsoft.com/office/powerpoint/2010/main" val="31538094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51</a:t>
            </a:fld>
            <a:endParaRPr lang="en-US" altLang="zh-CN"/>
          </a:p>
        </p:txBody>
      </p:sp>
    </p:spTree>
    <p:extLst>
      <p:ext uri="{BB962C8B-B14F-4D97-AF65-F5344CB8AC3E}">
        <p14:creationId xmlns:p14="http://schemas.microsoft.com/office/powerpoint/2010/main" val="3084610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幻灯片图像占位符 1"/>
          <p:cNvSpPr>
            <a:spLocks noGrp="1" noRot="1" noChangeAspect="1" noTextEdit="1"/>
          </p:cNvSpPr>
          <p:nvPr>
            <p:ph type="sldImg"/>
          </p:nvPr>
        </p:nvSpPr>
        <p:spPr>
          <a:ln/>
        </p:spPr>
      </p:sp>
      <p:sp>
        <p:nvSpPr>
          <p:cNvPr id="10137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first optimization advocates small and simple first-level caches.</a:t>
            </a:r>
          </a:p>
          <a:p>
            <a:r>
              <a:rPr lang="en-US" altLang="zh-CN" dirty="0">
                <a:latin typeface="Arial" panose="020B0604020202020204" pitchFamily="34" charset="0"/>
                <a:ea typeface="宋体" panose="02010600030101010101" pitchFamily="2" charset="-122"/>
              </a:rPr>
              <a:t>When the cache is small enough, it delivers fast hit time to support a fast clock cycle. Meanwhile, it reduces power consumption.</a:t>
            </a:r>
          </a:p>
          <a:p>
            <a:r>
              <a:rPr lang="en-US" altLang="zh-CN" dirty="0">
                <a:latin typeface="Arial" panose="020B0604020202020204" pitchFamily="34" charset="0"/>
                <a:ea typeface="宋体" panose="02010600030101010101" pitchFamily="2" charset="-122"/>
              </a:rPr>
              <a:t>By simple, it advocates lower associativity. This also reduces both hit time and power.</a:t>
            </a:r>
          </a:p>
          <a:p>
            <a:endParaRPr lang="en-US" altLang="zh-CN" dirty="0">
              <a:latin typeface="Arial" panose="020B0604020202020204" pitchFamily="34" charset="0"/>
              <a:ea typeface="宋体" panose="02010600030101010101" pitchFamily="2"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critical timing path in a cache hit is the three-step process of addressing the tag memory using the index portion of the address, comparing the read tag value to the address, and setting the multiplexor to choose the correct data item if the cache is set associative. Direct-mapped caches can overlap the tag check with the </a:t>
            </a:r>
            <a:r>
              <a:rPr lang="en-US" sz="1200" kern="1200" dirty="0" err="1">
                <a:solidFill>
                  <a:schemeClr val="tx1"/>
                </a:solidFill>
                <a:effectLst/>
                <a:latin typeface="Arial" charset="0"/>
                <a:ea typeface="宋体" charset="-122"/>
                <a:cs typeface="+mn-cs"/>
              </a:rPr>
              <a:t>transmis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sion</a:t>
            </a:r>
            <a:r>
              <a:rPr lang="en-US" sz="1200" kern="1200" dirty="0">
                <a:solidFill>
                  <a:schemeClr val="tx1"/>
                </a:solidFill>
                <a:effectLst/>
                <a:latin typeface="Arial" charset="0"/>
                <a:ea typeface="宋体" charset="-122"/>
                <a:cs typeface="+mn-cs"/>
              </a:rPr>
              <a:t> of the data, effectively reducing hit time. Furthermore, lower levels of </a:t>
            </a:r>
            <a:r>
              <a:rPr lang="en-US" sz="1200" kern="1200" dirty="0" err="1">
                <a:solidFill>
                  <a:schemeClr val="tx1"/>
                </a:solidFill>
                <a:effectLst/>
                <a:latin typeface="Arial" charset="0"/>
                <a:ea typeface="宋体" charset="-122"/>
                <a:cs typeface="+mn-cs"/>
              </a:rPr>
              <a:t>associa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tivity</a:t>
            </a:r>
            <a:r>
              <a:rPr lang="en-US" sz="1200" kern="1200" dirty="0">
                <a:solidFill>
                  <a:schemeClr val="tx1"/>
                </a:solidFill>
                <a:effectLst/>
                <a:latin typeface="Arial" charset="0"/>
                <a:ea typeface="宋体" charset="-122"/>
                <a:cs typeface="+mn-cs"/>
              </a:rPr>
              <a:t> will usually reduce power because fewer cache lines must be accessed. </a:t>
            </a:r>
            <a:endParaRPr lang="en-US" dirty="0"/>
          </a:p>
          <a:p>
            <a:endParaRPr lang="zh-CN" altLang="en-US" dirty="0">
              <a:latin typeface="Arial" panose="020B0604020202020204" pitchFamily="34" charset="0"/>
              <a:ea typeface="宋体" panose="02010600030101010101" pitchFamily="2" charset="-122"/>
            </a:endParaRPr>
          </a:p>
        </p:txBody>
      </p:sp>
      <p:sp>
        <p:nvSpPr>
          <p:cNvPr id="10138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9E320575-4EF3-4A4E-9D3A-D37D40F991CE}" type="slidenum">
              <a:rPr lang="en-US" altLang="zh-CN"/>
              <a:pPr eaLnBrk="1" hangingPunct="1"/>
              <a:t>5</a:t>
            </a:fld>
            <a:endParaRPr lang="en-US" altLang="zh-CN"/>
          </a:p>
        </p:txBody>
      </p:sp>
    </p:spTree>
    <p:extLst>
      <p:ext uri="{BB962C8B-B14F-4D97-AF65-F5344CB8AC3E}">
        <p14:creationId xmlns:p14="http://schemas.microsoft.com/office/powerpoint/2010/main" val="21106900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New to 6</a:t>
            </a:r>
            <a:r>
              <a:rPr lang="en-US" sz="1200" kern="1200" baseline="30000" dirty="0">
                <a:solidFill>
                  <a:schemeClr val="tx1"/>
                </a:solidFill>
                <a:effectLst/>
                <a:latin typeface="Arial" charset="0"/>
                <a:ea typeface="宋体" charset="-122"/>
                <a:cs typeface="+mn-cs"/>
              </a:rPr>
              <a:t>th</a:t>
            </a:r>
            <a:r>
              <a:rPr lang="en-US" sz="1200" kern="1200" dirty="0">
                <a:solidFill>
                  <a:schemeClr val="tx1"/>
                </a:solidFill>
                <a:effectLst/>
                <a:latin typeface="Arial" charset="0"/>
                <a:ea typeface="宋体" charset="-122"/>
                <a:cs typeface="+mn-cs"/>
              </a:rPr>
              <a:t> Edition</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52</a:t>
            </a:fld>
            <a:endParaRPr lang="en-US" altLang="zh-CN"/>
          </a:p>
        </p:txBody>
      </p:sp>
    </p:spTree>
    <p:extLst>
      <p:ext uri="{BB962C8B-B14F-4D97-AF65-F5344CB8AC3E}">
        <p14:creationId xmlns:p14="http://schemas.microsoft.com/office/powerpoint/2010/main" val="20885421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2.18 Summary of 10 advanced cache optimizations showing impact on cache performance, power consumption, and complexity. Although generally a technique helps only one factor, prefetching can reduce misses if donesufficientlyearly;ifnot,itcanreducemisspenalty.+meansthatthetechniqueimprovesthefactor,% means it hurts that factor, and blank means it has no impact. The complexity measure is subjective, with 0 being the easiest and 3 being a challenge.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53</a:t>
            </a:fld>
            <a:endParaRPr lang="en-US" altLang="zh-CN"/>
          </a:p>
        </p:txBody>
      </p:sp>
    </p:spTree>
    <p:extLst>
      <p:ext uri="{BB962C8B-B14F-4D97-AF65-F5344CB8AC3E}">
        <p14:creationId xmlns:p14="http://schemas.microsoft.com/office/powerpoint/2010/main" val="21937856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幻灯片图像占位符 1"/>
          <p:cNvSpPr>
            <a:spLocks noGrp="1" noRot="1" noChangeAspect="1" noTextEdit="1"/>
          </p:cNvSpPr>
          <p:nvPr>
            <p:ph type="sldImg"/>
          </p:nvPr>
        </p:nvSpPr>
        <p:spPr>
          <a:ln/>
        </p:spPr>
      </p:sp>
      <p:sp>
        <p:nvSpPr>
          <p:cNvPr id="10752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a typeface="宋体" panose="02010600030101010101" pitchFamily="2" charset="-122"/>
            </a:endParaRPr>
          </a:p>
        </p:txBody>
      </p:sp>
      <p:sp>
        <p:nvSpPr>
          <p:cNvPr id="10752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CEA3A122-3F96-4BED-B823-E2BB5ED637DF}" type="slidenum">
              <a:rPr lang="en-US" altLang="zh-CN"/>
              <a:pPr eaLnBrk="1" hangingPunct="1"/>
              <a:t>54</a:t>
            </a:fld>
            <a:endParaRPr lang="en-US" altLang="zh-CN"/>
          </a:p>
        </p:txBody>
      </p:sp>
    </p:spTree>
    <p:extLst>
      <p:ext uri="{BB962C8B-B14F-4D97-AF65-F5344CB8AC3E}">
        <p14:creationId xmlns:p14="http://schemas.microsoft.com/office/powerpoint/2010/main" val="7561016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a typeface="宋体" panose="02010600030101010101" pitchFamily="2" charset="-122"/>
            </a:endParaRPr>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55</a:t>
            </a:fld>
            <a:endParaRPr lang="en-US" altLang="zh-CN"/>
          </a:p>
        </p:txBody>
      </p:sp>
    </p:spTree>
    <p:extLst>
      <p:ext uri="{BB962C8B-B14F-4D97-AF65-F5344CB8AC3E}">
        <p14:creationId xmlns:p14="http://schemas.microsoft.com/office/powerpoint/2010/main" val="14178668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Security and privacy are two of the most vexing challenges for information tech- </a:t>
            </a:r>
            <a:r>
              <a:rPr lang="en-US" sz="1200" kern="1200" dirty="0" err="1">
                <a:solidFill>
                  <a:schemeClr val="tx1"/>
                </a:solidFill>
                <a:effectLst/>
                <a:latin typeface="Arial" charset="0"/>
                <a:ea typeface="宋体" charset="-122"/>
                <a:cs typeface="+mn-cs"/>
              </a:rPr>
              <a:t>nology</a:t>
            </a:r>
            <a:r>
              <a:rPr lang="en-US" sz="1200" kern="1200" dirty="0">
                <a:solidFill>
                  <a:schemeClr val="tx1"/>
                </a:solidFill>
                <a:effectLst/>
                <a:latin typeface="Arial" charset="0"/>
                <a:ea typeface="宋体" charset="-122"/>
                <a:cs typeface="+mn-cs"/>
              </a:rPr>
              <a:t> in 2011. Electronic burglaries, often involving lists of credit card num- </a:t>
            </a:r>
            <a:r>
              <a:rPr lang="en-US" sz="1200" kern="1200" dirty="0" err="1">
                <a:solidFill>
                  <a:schemeClr val="tx1"/>
                </a:solidFill>
                <a:effectLst/>
                <a:latin typeface="Arial" charset="0"/>
                <a:ea typeface="宋体" charset="-122"/>
                <a:cs typeface="+mn-cs"/>
              </a:rPr>
              <a:t>bers</a:t>
            </a:r>
            <a:r>
              <a:rPr lang="en-US" sz="1200" kern="1200" dirty="0">
                <a:solidFill>
                  <a:schemeClr val="tx1"/>
                </a:solidFill>
                <a:effectLst/>
                <a:latin typeface="Arial" charset="0"/>
                <a:ea typeface="宋体" charset="-122"/>
                <a:cs typeface="+mn-cs"/>
              </a:rPr>
              <a:t>, are announced regularly, and it’s widely believed that many more go unreported. Hence, both researchers and practitioners are looking for new ways to make computing systems more secure. Although protecting information is not limited to hardware, in our view real security and privacy will likely involve innovation in computer architecture as well as in systems software. </a:t>
            </a:r>
            <a:endParaRPr lang="en-US" dirty="0"/>
          </a:p>
          <a:p>
            <a:r>
              <a:rPr lang="en-US" sz="1200" kern="1200" dirty="0">
                <a:solidFill>
                  <a:schemeClr val="tx1"/>
                </a:solidFill>
                <a:effectLst/>
                <a:latin typeface="Arial" charset="0"/>
                <a:ea typeface="宋体" charset="-122"/>
                <a:cs typeface="+mn-cs"/>
              </a:rPr>
              <a:t>This section starts with a review of the architecture support for protecting processes from each other via virtual memory. It then describes the added </a:t>
            </a:r>
            <a:r>
              <a:rPr lang="en-US" sz="1200" kern="1200" dirty="0" err="1">
                <a:solidFill>
                  <a:schemeClr val="tx1"/>
                </a:solidFill>
                <a:effectLst/>
                <a:latin typeface="Arial" charset="0"/>
                <a:ea typeface="宋体" charset="-122"/>
                <a:cs typeface="+mn-cs"/>
              </a:rPr>
              <a:t>protec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provided from virtual machines, the architecture requirements of virtual machines, and the performance of a virtual machine. </a:t>
            </a:r>
            <a:endParaRPr lang="en-US" dirty="0"/>
          </a:p>
          <a:p>
            <a:endParaRPr lang="zh-CN" altLang="en-US" dirty="0">
              <a:latin typeface="Arial" panose="020B0604020202020204" pitchFamily="34" charset="0"/>
              <a:ea typeface="宋体" panose="02010600030101010101" pitchFamily="2" charset="-122"/>
            </a:endParaRPr>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56</a:t>
            </a:fld>
            <a:endParaRPr lang="en-US" altLang="zh-CN"/>
          </a:p>
        </p:txBody>
      </p:sp>
    </p:spTree>
    <p:extLst>
      <p:ext uri="{BB962C8B-B14F-4D97-AF65-F5344CB8AC3E}">
        <p14:creationId xmlns:p14="http://schemas.microsoft.com/office/powerpoint/2010/main" val="418939495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Security and privacy are two of the most vexing challenges for information tech- </a:t>
            </a:r>
            <a:r>
              <a:rPr lang="en-US" sz="1200" kern="1200" dirty="0" err="1">
                <a:solidFill>
                  <a:schemeClr val="tx1"/>
                </a:solidFill>
                <a:effectLst/>
                <a:latin typeface="Arial" charset="0"/>
                <a:ea typeface="宋体" charset="-122"/>
                <a:cs typeface="+mn-cs"/>
              </a:rPr>
              <a:t>nology</a:t>
            </a:r>
            <a:r>
              <a:rPr lang="en-US" sz="1200" kern="1200" dirty="0">
                <a:solidFill>
                  <a:schemeClr val="tx1"/>
                </a:solidFill>
                <a:effectLst/>
                <a:latin typeface="Arial" charset="0"/>
                <a:ea typeface="宋体" charset="-122"/>
                <a:cs typeface="+mn-cs"/>
              </a:rPr>
              <a:t> in 2011. Electronic burglaries, often involving lists of credit card num- </a:t>
            </a:r>
            <a:r>
              <a:rPr lang="en-US" sz="1200" kern="1200" dirty="0" err="1">
                <a:solidFill>
                  <a:schemeClr val="tx1"/>
                </a:solidFill>
                <a:effectLst/>
                <a:latin typeface="Arial" charset="0"/>
                <a:ea typeface="宋体" charset="-122"/>
                <a:cs typeface="+mn-cs"/>
              </a:rPr>
              <a:t>bers</a:t>
            </a:r>
            <a:r>
              <a:rPr lang="en-US" sz="1200" kern="1200" dirty="0">
                <a:solidFill>
                  <a:schemeClr val="tx1"/>
                </a:solidFill>
                <a:effectLst/>
                <a:latin typeface="Arial" charset="0"/>
                <a:ea typeface="宋体" charset="-122"/>
                <a:cs typeface="+mn-cs"/>
              </a:rPr>
              <a:t>, are announced regularly, and it’s widely believed that many more go unreported. Hence, both researchers and practitioners are looking for new ways to make computing systems more secure. Although protecting information is not limited to hardware, in our view real security and privacy will likely involve innovation in computer architecture as well as in systems software. </a:t>
            </a:r>
            <a:endParaRPr lang="en-US" dirty="0"/>
          </a:p>
          <a:p>
            <a:r>
              <a:rPr lang="en-US" sz="1200" kern="1200" dirty="0">
                <a:solidFill>
                  <a:schemeClr val="tx1"/>
                </a:solidFill>
                <a:effectLst/>
                <a:latin typeface="Arial" charset="0"/>
                <a:ea typeface="宋体" charset="-122"/>
                <a:cs typeface="+mn-cs"/>
              </a:rPr>
              <a:t>This section starts with a review of the architecture support for protecting processes from each other via virtual memory. It then describes the added </a:t>
            </a:r>
            <a:r>
              <a:rPr lang="en-US" sz="1200" kern="1200" dirty="0" err="1">
                <a:solidFill>
                  <a:schemeClr val="tx1"/>
                </a:solidFill>
                <a:effectLst/>
                <a:latin typeface="Arial" charset="0"/>
                <a:ea typeface="宋体" charset="-122"/>
                <a:cs typeface="+mn-cs"/>
              </a:rPr>
              <a:t>protec</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provided from virtual machines, the architecture requirements of virtual machines, and the performance of a virtual machine. </a:t>
            </a:r>
            <a:endParaRPr lang="en-US" dirty="0"/>
          </a:p>
          <a:p>
            <a:endParaRPr lang="zh-CN" altLang="en-US" dirty="0">
              <a:latin typeface="Arial" panose="020B0604020202020204" pitchFamily="34" charset="0"/>
              <a:ea typeface="宋体" panose="02010600030101010101" pitchFamily="2" charset="-122"/>
            </a:endParaRPr>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57</a:t>
            </a:fld>
            <a:endParaRPr lang="en-US" altLang="zh-CN"/>
          </a:p>
        </p:txBody>
      </p:sp>
    </p:spTree>
    <p:extLst>
      <p:ext uri="{BB962C8B-B14F-4D97-AF65-F5344CB8AC3E}">
        <p14:creationId xmlns:p14="http://schemas.microsoft.com/office/powerpoint/2010/main" val="2957939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a:extLst>
              <a:ext uri="{FF2B5EF4-FFF2-40B4-BE49-F238E27FC236}">
                <a16:creationId xmlns:a16="http://schemas.microsoft.com/office/drawing/2014/main" id="{85F590C6-FFEE-B44A-AE67-FA4FC9C3FB0F}"/>
              </a:ext>
            </a:extLst>
          </p:cNvPr>
          <p:cNvSpPr>
            <a:spLocks noGrp="1" noRot="1" noChangeAspect="1" noChangeArrowheads="1" noTextEdit="1"/>
          </p:cNvSpPr>
          <p:nvPr>
            <p:ph type="sldImg"/>
          </p:nvPr>
        </p:nvSpPr>
        <p:spPr>
          <a:ln/>
        </p:spPr>
      </p:sp>
      <p:sp>
        <p:nvSpPr>
          <p:cNvPr id="34818" name="备注占位符 2">
            <a:extLst>
              <a:ext uri="{FF2B5EF4-FFF2-40B4-BE49-F238E27FC236}">
                <a16:creationId xmlns:a16="http://schemas.microsoft.com/office/drawing/2014/main" id="{05463B10-6AD5-FB46-B1F7-10EC11AFD58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If we directly map process address space to physical memory address, we need to follow contiguous allocation like this.</a:t>
            </a:r>
          </a:p>
          <a:p>
            <a:r>
              <a:rPr lang="en-US" altLang="zh-CN">
                <a:latin typeface="Arial" panose="020B0604020202020204" pitchFamily="34" charset="0"/>
                <a:ea typeface="宋体" panose="02010600030101010101" pitchFamily="2" charset="-122"/>
              </a:rPr>
              <a:t>Then each process can use direct memory access using physical memory address.</a:t>
            </a:r>
            <a:endParaRPr lang="zh-CN" altLang="en-US">
              <a:latin typeface="Arial" panose="020B0604020202020204" pitchFamily="34" charset="0"/>
              <a:ea typeface="宋体" panose="02010600030101010101" pitchFamily="2" charset="-122"/>
            </a:endParaRPr>
          </a:p>
          <a:p>
            <a:endParaRPr lang="zh-CN" altLang="en-US">
              <a:latin typeface="Arial" panose="020B0604020202020204" pitchFamily="34" charset="0"/>
              <a:ea typeface="宋体" panose="02010600030101010101" pitchFamily="2" charset="-122"/>
            </a:endParaRPr>
          </a:p>
        </p:txBody>
      </p:sp>
      <p:sp>
        <p:nvSpPr>
          <p:cNvPr id="34819" name="灯片编号占位符 3">
            <a:extLst>
              <a:ext uri="{FF2B5EF4-FFF2-40B4-BE49-F238E27FC236}">
                <a16:creationId xmlns:a16="http://schemas.microsoft.com/office/drawing/2014/main" id="{83B0DFEC-C9AC-BF40-A46D-C36F64EAC1C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EDC1AAD0-9B9E-B24F-AE6B-0FBB3006C7BE}" type="slidenum">
              <a:rPr lang="en-US" altLang="zh-CN" smtClean="0"/>
              <a:pPr>
                <a:spcBef>
                  <a:spcPct val="0"/>
                </a:spcBef>
              </a:pPr>
              <a:t>58</a:t>
            </a:fld>
            <a:endParaRPr lang="en-US" altLang="zh-CN"/>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幻灯片图像占位符 1">
            <a:extLst>
              <a:ext uri="{FF2B5EF4-FFF2-40B4-BE49-F238E27FC236}">
                <a16:creationId xmlns:a16="http://schemas.microsoft.com/office/drawing/2014/main" id="{7F6373D7-8C72-BE4A-BA36-1D39F6FAE5DF}"/>
              </a:ext>
            </a:extLst>
          </p:cNvPr>
          <p:cNvSpPr>
            <a:spLocks noGrp="1" noRot="1" noChangeAspect="1" noChangeArrowheads="1" noTextEdit="1"/>
          </p:cNvSpPr>
          <p:nvPr>
            <p:ph type="sldImg"/>
          </p:nvPr>
        </p:nvSpPr>
        <p:spPr>
          <a:ln/>
        </p:spPr>
      </p:sp>
      <p:sp>
        <p:nvSpPr>
          <p:cNvPr id="36866" name="备注占位符 2">
            <a:extLst>
              <a:ext uri="{FF2B5EF4-FFF2-40B4-BE49-F238E27FC236}">
                <a16:creationId xmlns:a16="http://schemas.microsoft.com/office/drawing/2014/main" id="{EE2ECA0E-6431-644F-978E-E48E532A301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One possible limitation of such direct memory access is low memory efficiency.</a:t>
            </a:r>
          </a:p>
          <a:p>
            <a:r>
              <a:rPr lang="en-US" altLang="zh-CN">
                <a:latin typeface="Arial" panose="020B0604020202020204" pitchFamily="34" charset="0"/>
                <a:ea typeface="宋体" panose="02010600030101010101" pitchFamily="2" charset="-122"/>
              </a:rPr>
              <a:t>As we can see, at certain time instants, a process uses way less memory than it is allocated for.</a:t>
            </a:r>
            <a:endParaRPr lang="zh-CN" altLang="en-US">
              <a:latin typeface="Arial" panose="020B0604020202020204" pitchFamily="34" charset="0"/>
              <a:ea typeface="宋体" panose="02010600030101010101" pitchFamily="2" charset="-122"/>
            </a:endParaRPr>
          </a:p>
        </p:txBody>
      </p:sp>
      <p:sp>
        <p:nvSpPr>
          <p:cNvPr id="36867" name="灯片编号占位符 3">
            <a:extLst>
              <a:ext uri="{FF2B5EF4-FFF2-40B4-BE49-F238E27FC236}">
                <a16:creationId xmlns:a16="http://schemas.microsoft.com/office/drawing/2014/main" id="{C451C7E6-B792-F147-A714-EBC22C76B6B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5A332825-C30F-9B45-ADA7-0935D10A2EFB}" type="slidenum">
              <a:rPr lang="en-US" altLang="zh-CN" smtClean="0"/>
              <a:pPr>
                <a:spcBef>
                  <a:spcPct val="0"/>
                </a:spcBef>
              </a:pPr>
              <a:t>59</a:t>
            </a:fld>
            <a:endParaRPr lang="en-US" altLang="zh-CN"/>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幻灯片图像占位符 1">
            <a:extLst>
              <a:ext uri="{FF2B5EF4-FFF2-40B4-BE49-F238E27FC236}">
                <a16:creationId xmlns:a16="http://schemas.microsoft.com/office/drawing/2014/main" id="{679FFF5C-2380-DE42-A839-3F782C3586EF}"/>
              </a:ext>
            </a:extLst>
          </p:cNvPr>
          <p:cNvSpPr>
            <a:spLocks noGrp="1" noRot="1" noChangeAspect="1" noChangeArrowheads="1" noTextEdit="1"/>
          </p:cNvSpPr>
          <p:nvPr>
            <p:ph type="sldImg"/>
          </p:nvPr>
        </p:nvSpPr>
        <p:spPr>
          <a:ln/>
        </p:spPr>
      </p:sp>
      <p:sp>
        <p:nvSpPr>
          <p:cNvPr id="38914" name="备注占位符 2">
            <a:extLst>
              <a:ext uri="{FF2B5EF4-FFF2-40B4-BE49-F238E27FC236}">
                <a16:creationId xmlns:a16="http://schemas.microsoft.com/office/drawing/2014/main" id="{7F5B7B03-790D-1E4C-A31B-D3DADCD9DD4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Another limitation is lack of memory protection to prevent a process from accessing memory allocated for other processes.</a:t>
            </a:r>
            <a:endParaRPr lang="zh-CN" altLang="en-US">
              <a:latin typeface="Arial" panose="020B0604020202020204" pitchFamily="34" charset="0"/>
              <a:ea typeface="宋体" panose="02010600030101010101" pitchFamily="2" charset="-122"/>
            </a:endParaRPr>
          </a:p>
        </p:txBody>
      </p:sp>
      <p:sp>
        <p:nvSpPr>
          <p:cNvPr id="38915" name="灯片编号占位符 3">
            <a:extLst>
              <a:ext uri="{FF2B5EF4-FFF2-40B4-BE49-F238E27FC236}">
                <a16:creationId xmlns:a16="http://schemas.microsoft.com/office/drawing/2014/main" id="{8D20291D-C029-8B4F-9B28-8D509BB73EF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DEAEE422-9F3B-3547-B042-CC44A39DD03A}" type="slidenum">
              <a:rPr lang="en-US" altLang="zh-CN" smtClean="0"/>
              <a:pPr>
                <a:spcBef>
                  <a:spcPct val="0"/>
                </a:spcBef>
              </a:pPr>
              <a:t>60</a:t>
            </a:fld>
            <a:endParaRPr lang="en-US" altLang="zh-CN"/>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幻灯片图像占位符 1">
            <a:extLst>
              <a:ext uri="{FF2B5EF4-FFF2-40B4-BE49-F238E27FC236}">
                <a16:creationId xmlns:a16="http://schemas.microsoft.com/office/drawing/2014/main" id="{6F316951-145A-9D4A-AB36-ACDA94191366}"/>
              </a:ext>
            </a:extLst>
          </p:cNvPr>
          <p:cNvSpPr>
            <a:spLocks noGrp="1" noRot="1" noChangeAspect="1" noChangeArrowheads="1" noTextEdit="1"/>
          </p:cNvSpPr>
          <p:nvPr>
            <p:ph type="sldImg"/>
          </p:nvPr>
        </p:nvSpPr>
        <p:spPr>
          <a:ln/>
        </p:spPr>
      </p:sp>
      <p:sp>
        <p:nvSpPr>
          <p:cNvPr id="40962" name="备注占位符 2">
            <a:extLst>
              <a:ext uri="{FF2B5EF4-FFF2-40B4-BE49-F238E27FC236}">
                <a16:creationId xmlns:a16="http://schemas.microsoft.com/office/drawing/2014/main" id="{F844707C-DE22-2E47-AA52-E202A7D28D2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To address the above limitations, virtual memory introduces an indirect mapping from the memory address processes use to the physical memory address where data actually locates.</a:t>
            </a:r>
          </a:p>
          <a:p>
            <a:endParaRPr lang="zh-CN" altLang="en-US">
              <a:latin typeface="Arial" panose="020B0604020202020204" pitchFamily="34" charset="0"/>
              <a:ea typeface="宋体" panose="02010600030101010101" pitchFamily="2" charset="-122"/>
            </a:endParaRPr>
          </a:p>
        </p:txBody>
      </p:sp>
      <p:sp>
        <p:nvSpPr>
          <p:cNvPr id="40963" name="灯片编号占位符 3">
            <a:extLst>
              <a:ext uri="{FF2B5EF4-FFF2-40B4-BE49-F238E27FC236}">
                <a16:creationId xmlns:a16="http://schemas.microsoft.com/office/drawing/2014/main" id="{914D438A-0D1B-3242-8321-DAF392C5372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637E9ECA-70F9-2646-9C1E-A86AAA82775A}" type="slidenum">
              <a:rPr lang="en-US" altLang="zh-CN" smtClean="0"/>
              <a:pPr>
                <a:spcBef>
                  <a:spcPct val="0"/>
                </a:spcBef>
              </a:pPr>
              <a:t>61</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幻灯片图像占位符 1"/>
          <p:cNvSpPr>
            <a:spLocks noGrp="1" noRot="1" noChangeAspect="1" noTextEdit="1"/>
          </p:cNvSpPr>
          <p:nvPr>
            <p:ph type="sldImg"/>
          </p:nvPr>
        </p:nvSpPr>
        <p:spPr>
          <a:ln/>
        </p:spPr>
      </p:sp>
      <p:sp>
        <p:nvSpPr>
          <p:cNvPr id="10240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Smaller caches – faster</a:t>
            </a:r>
          </a:p>
          <a:p>
            <a:r>
              <a:rPr lang="en-US" altLang="zh-CN" dirty="0">
                <a:latin typeface="Arial" panose="020B0604020202020204" pitchFamily="34" charset="0"/>
                <a:ea typeface="宋体" panose="02010600030101010101" pitchFamily="2" charset="-122"/>
              </a:rPr>
              <a:t>Lower associativity</a:t>
            </a:r>
          </a:p>
          <a:p>
            <a:endParaRPr lang="en-US" altLang="zh-CN" dirty="0">
              <a:latin typeface="Arial" panose="020B0604020202020204" pitchFamily="34" charset="0"/>
              <a:ea typeface="宋体" panose="02010600030101010101" pitchFamily="2"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2.8 shows the estimated impact on hit time as cache size and associativity are varied. Depending on cache size, for these parameters, the model suggests that the hit time for direct mapped is slightly faster than two-way set associative and that two-way set associative is 1.2 times as fast as four-way and four-way is 1.4 times as fast as eight-way. Of course, these estimates depend on technology as well as the size of the cache, and CACTI must be carefully aligned with the technology; Figure 2.8 shows the relative tradeoffs for one technology.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2.8 Relative access times generally increase as cache size and associativity are increased. These data come from the CACTI model 6.5 by </a:t>
            </a:r>
            <a:r>
              <a:rPr lang="en-US" sz="1200" kern="1200" dirty="0" err="1">
                <a:solidFill>
                  <a:schemeClr val="tx1"/>
                </a:solidFill>
                <a:effectLst/>
                <a:latin typeface="Arial" charset="0"/>
                <a:ea typeface="宋体" charset="-122"/>
                <a:cs typeface="+mn-cs"/>
              </a:rPr>
              <a:t>Tarjan</a:t>
            </a:r>
            <a:r>
              <a:rPr lang="en-US" sz="1200" kern="1200" dirty="0">
                <a:solidFill>
                  <a:schemeClr val="tx1"/>
                </a:solidFill>
                <a:effectLst/>
                <a:latin typeface="Arial" charset="0"/>
                <a:ea typeface="宋体" charset="-122"/>
                <a:cs typeface="+mn-cs"/>
              </a:rPr>
              <a:t> et al. (2005). The data assume typical embedded SRAM technology, a single bank, and 64-byte blocks. The assumptions about cache layout and the complex trade-offs between inter- connect delays (that depend on the size of a cache block being accessed) and the cost of tag checks and multiplexing lead to results that are occasionally surprising, such as the lower access time for a 64 KiB with two-way set associativity versus direct mapping. Sim- </a:t>
            </a:r>
            <a:r>
              <a:rPr lang="en-US" sz="1200" kern="1200" dirty="0" err="1">
                <a:solidFill>
                  <a:schemeClr val="tx1"/>
                </a:solidFill>
                <a:effectLst/>
                <a:latin typeface="Arial" charset="0"/>
                <a:ea typeface="宋体" charset="-122"/>
                <a:cs typeface="+mn-cs"/>
              </a:rPr>
              <a:t>ilarly</a:t>
            </a:r>
            <a:r>
              <a:rPr lang="en-US" sz="1200" kern="1200" dirty="0">
                <a:solidFill>
                  <a:schemeClr val="tx1"/>
                </a:solidFill>
                <a:effectLst/>
                <a:latin typeface="Arial" charset="0"/>
                <a:ea typeface="宋体" charset="-122"/>
                <a:cs typeface="+mn-cs"/>
              </a:rPr>
              <a:t>, the results with eight-way set associativity generate unusual behavior as cache size is increased. Because such observations are highly dependent on technology and detailed design assumptions, tools such as CACTI serve to reduce the search space. These results are relative; nonetheless, they are likely to shift as we move to more recent and denser semiconductor technologies.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zh-CN" altLang="en-US" dirty="0">
              <a:latin typeface="Arial" panose="020B0604020202020204" pitchFamily="34" charset="0"/>
              <a:ea typeface="宋体" panose="02010600030101010101" pitchFamily="2" charset="-122"/>
            </a:endParaRPr>
          </a:p>
        </p:txBody>
      </p:sp>
      <p:sp>
        <p:nvSpPr>
          <p:cNvPr id="10240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721FA83-03E9-41DD-BA9B-64E3181FD791}" type="slidenum">
              <a:rPr lang="en-US" altLang="zh-CN"/>
              <a:pPr eaLnBrk="1" hangingPunct="1"/>
              <a:t>6</a:t>
            </a:fld>
            <a:endParaRPr lang="en-US" altLang="zh-CN"/>
          </a:p>
        </p:txBody>
      </p:sp>
    </p:spTree>
    <p:extLst>
      <p:ext uri="{BB962C8B-B14F-4D97-AF65-F5344CB8AC3E}">
        <p14:creationId xmlns:p14="http://schemas.microsoft.com/office/powerpoint/2010/main" val="35330452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幻灯片图像占位符 1">
            <a:extLst>
              <a:ext uri="{FF2B5EF4-FFF2-40B4-BE49-F238E27FC236}">
                <a16:creationId xmlns:a16="http://schemas.microsoft.com/office/drawing/2014/main" id="{EB39A879-56EE-944D-87D7-8711FBABF333}"/>
              </a:ext>
            </a:extLst>
          </p:cNvPr>
          <p:cNvSpPr>
            <a:spLocks noGrp="1" noRot="1" noChangeAspect="1" noChangeArrowheads="1" noTextEdit="1"/>
          </p:cNvSpPr>
          <p:nvPr>
            <p:ph type="sldImg"/>
          </p:nvPr>
        </p:nvSpPr>
        <p:spPr>
          <a:ln/>
        </p:spPr>
      </p:sp>
      <p:sp>
        <p:nvSpPr>
          <p:cNvPr id="43010" name="备注占位符 2">
            <a:extLst>
              <a:ext uri="{FF2B5EF4-FFF2-40B4-BE49-F238E27FC236}">
                <a16:creationId xmlns:a16="http://schemas.microsoft.com/office/drawing/2014/main" id="{8FCBBF4A-BBBD-3A4A-A995-E1A3B2CB913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Each process still thinks that the same amount of memory space is allocated for it;</a:t>
            </a:r>
          </a:p>
          <a:p>
            <a:r>
              <a:rPr lang="en-US" altLang="zh-CN">
                <a:latin typeface="Arial" panose="020B0604020202020204" pitchFamily="34" charset="0"/>
                <a:ea typeface="宋体" panose="02010600030101010101" pitchFamily="2" charset="-122"/>
              </a:rPr>
              <a:t>But in practical, not all data need to be pre-loaded into memory and processed data could be evicted from memory.</a:t>
            </a:r>
          </a:p>
          <a:p>
            <a:r>
              <a:rPr lang="en-US" altLang="zh-CN">
                <a:latin typeface="Arial" panose="020B0604020202020204" pitchFamily="34" charset="0"/>
                <a:ea typeface="宋体" panose="02010600030101010101" pitchFamily="2" charset="-122"/>
              </a:rPr>
              <a:t>This way, a smaller physical memory can support more processes.</a:t>
            </a:r>
          </a:p>
          <a:p>
            <a:r>
              <a:rPr lang="en-US" altLang="zh-CN">
                <a:latin typeface="Arial" panose="020B0604020202020204" pitchFamily="34" charset="0"/>
                <a:ea typeface="宋体" panose="02010600030101010101" pitchFamily="2" charset="-122"/>
              </a:rPr>
              <a:t> </a:t>
            </a:r>
            <a:endParaRPr lang="zh-CN" altLang="en-US">
              <a:latin typeface="Arial" panose="020B0604020202020204" pitchFamily="34" charset="0"/>
              <a:ea typeface="宋体" panose="02010600030101010101" pitchFamily="2" charset="-122"/>
            </a:endParaRPr>
          </a:p>
        </p:txBody>
      </p:sp>
      <p:sp>
        <p:nvSpPr>
          <p:cNvPr id="43011" name="灯片编号占位符 3">
            <a:extLst>
              <a:ext uri="{FF2B5EF4-FFF2-40B4-BE49-F238E27FC236}">
                <a16:creationId xmlns:a16="http://schemas.microsoft.com/office/drawing/2014/main" id="{0746A99F-2789-D742-B6AD-CB36F78E9B5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3C4B0B29-FB10-DE4D-B43B-DFFB86BD8864}" type="slidenum">
              <a:rPr lang="en-US" altLang="zh-CN" smtClean="0"/>
              <a:pPr>
                <a:spcBef>
                  <a:spcPct val="0"/>
                </a:spcBef>
              </a:pPr>
              <a:t>62</a:t>
            </a:fld>
            <a:endParaRPr lang="en-US" altLang="zh-CN"/>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幻灯片图像占位符 1">
            <a:extLst>
              <a:ext uri="{FF2B5EF4-FFF2-40B4-BE49-F238E27FC236}">
                <a16:creationId xmlns:a16="http://schemas.microsoft.com/office/drawing/2014/main" id="{B737AC79-BF4C-F143-AD34-03F66A717CFA}"/>
              </a:ext>
            </a:extLst>
          </p:cNvPr>
          <p:cNvSpPr>
            <a:spLocks noGrp="1" noRot="1" noChangeAspect="1" noChangeArrowheads="1" noTextEdit="1"/>
          </p:cNvSpPr>
          <p:nvPr>
            <p:ph type="sldImg"/>
          </p:nvPr>
        </p:nvSpPr>
        <p:spPr>
          <a:ln/>
        </p:spPr>
      </p:sp>
      <p:sp>
        <p:nvSpPr>
          <p:cNvPr id="45058" name="备注占位符 2">
            <a:extLst>
              <a:ext uri="{FF2B5EF4-FFF2-40B4-BE49-F238E27FC236}">
                <a16:creationId xmlns:a16="http://schemas.microsoft.com/office/drawing/2014/main" id="{471EBDB7-A7FE-5E4F-B445-68B02CB5794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Besides, memory allocations no longer need to be contiguous,</a:t>
            </a:r>
          </a:p>
          <a:p>
            <a:r>
              <a:rPr lang="en-US" altLang="zh-CN">
                <a:latin typeface="Arial" panose="020B0604020202020204" pitchFamily="34" charset="0"/>
                <a:ea typeface="宋体" panose="02010600030101010101" pitchFamily="2" charset="-122"/>
              </a:rPr>
              <a:t>Virtual address can point to any physical address.</a:t>
            </a:r>
            <a:endParaRPr lang="zh-CN" altLang="en-US">
              <a:latin typeface="Arial" panose="020B0604020202020204" pitchFamily="34" charset="0"/>
              <a:ea typeface="宋体" panose="02010600030101010101" pitchFamily="2" charset="-122"/>
            </a:endParaRPr>
          </a:p>
        </p:txBody>
      </p:sp>
      <p:sp>
        <p:nvSpPr>
          <p:cNvPr id="45059" name="灯片编号占位符 3">
            <a:extLst>
              <a:ext uri="{FF2B5EF4-FFF2-40B4-BE49-F238E27FC236}">
                <a16:creationId xmlns:a16="http://schemas.microsoft.com/office/drawing/2014/main" id="{DEA05FCD-B76B-F243-BAA1-B06E9350C53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C7619D65-B28E-DC40-A3AE-785CBCDEE9C6}" type="slidenum">
              <a:rPr lang="en-US" altLang="zh-CN" smtClean="0"/>
              <a:pPr>
                <a:spcBef>
                  <a:spcPct val="0"/>
                </a:spcBef>
              </a:pPr>
              <a:t>63</a:t>
            </a:fld>
            <a:endParaRPr lang="en-US" altLang="zh-CN"/>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幻灯片图像占位符 1">
            <a:extLst>
              <a:ext uri="{FF2B5EF4-FFF2-40B4-BE49-F238E27FC236}">
                <a16:creationId xmlns:a16="http://schemas.microsoft.com/office/drawing/2014/main" id="{708D5F60-E389-BC41-ADC2-522848CB851E}"/>
              </a:ext>
            </a:extLst>
          </p:cNvPr>
          <p:cNvSpPr>
            <a:spLocks noGrp="1" noRot="1" noChangeAspect="1" noChangeArrowheads="1" noTextEdit="1"/>
          </p:cNvSpPr>
          <p:nvPr>
            <p:ph type="sldImg"/>
          </p:nvPr>
        </p:nvSpPr>
        <p:spPr>
          <a:ln/>
        </p:spPr>
      </p:sp>
      <p:sp>
        <p:nvSpPr>
          <p:cNvPr id="47106" name="备注占位符 2">
            <a:extLst>
              <a:ext uri="{FF2B5EF4-FFF2-40B4-BE49-F238E27FC236}">
                <a16:creationId xmlns:a16="http://schemas.microsoft.com/office/drawing/2014/main" id="{1AC2B349-4463-5A4F-8AF2-97691258B56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As now processes access memory through virtual address instead of physical address, </a:t>
            </a:r>
          </a:p>
          <a:p>
            <a:r>
              <a:rPr lang="en-US" altLang="zh-CN">
                <a:latin typeface="Arial" panose="020B0604020202020204" pitchFamily="34" charset="0"/>
                <a:ea typeface="宋体" panose="02010600030101010101" pitchFamily="2" charset="-122"/>
              </a:rPr>
              <a:t>with well designed address mapping, </a:t>
            </a:r>
          </a:p>
          <a:p>
            <a:r>
              <a:rPr lang="en-US" altLang="zh-CN">
                <a:latin typeface="Arial" panose="020B0604020202020204" pitchFamily="34" charset="0"/>
                <a:ea typeface="宋体" panose="02010600030101010101" pitchFamily="2" charset="-122"/>
              </a:rPr>
              <a:t>we can make sure that a process cannot access memory allocated for other processes.</a:t>
            </a:r>
          </a:p>
        </p:txBody>
      </p:sp>
      <p:sp>
        <p:nvSpPr>
          <p:cNvPr id="47107" name="灯片编号占位符 3">
            <a:extLst>
              <a:ext uri="{FF2B5EF4-FFF2-40B4-BE49-F238E27FC236}">
                <a16:creationId xmlns:a16="http://schemas.microsoft.com/office/drawing/2014/main" id="{F8A78149-4384-9147-A0B1-5653477037A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BD3A097C-F201-EA4E-8B54-C2C3C60F163F}" type="slidenum">
              <a:rPr lang="en-US" altLang="zh-CN" smtClean="0"/>
              <a:pPr>
                <a:spcBef>
                  <a:spcPct val="0"/>
                </a:spcBef>
              </a:pPr>
              <a:t>64</a:t>
            </a:fld>
            <a:endParaRPr lang="en-US" altLang="zh-CN"/>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幻灯片图像占位符 1">
            <a:extLst>
              <a:ext uri="{FF2B5EF4-FFF2-40B4-BE49-F238E27FC236}">
                <a16:creationId xmlns:a16="http://schemas.microsoft.com/office/drawing/2014/main" id="{6014C77C-81AC-9742-8D8E-D9515EB45682}"/>
              </a:ext>
            </a:extLst>
          </p:cNvPr>
          <p:cNvSpPr>
            <a:spLocks noGrp="1" noRot="1" noChangeAspect="1" noChangeArrowheads="1" noTextEdit="1"/>
          </p:cNvSpPr>
          <p:nvPr>
            <p:ph type="sldImg"/>
          </p:nvPr>
        </p:nvSpPr>
        <p:spPr>
          <a:ln/>
        </p:spPr>
      </p:sp>
      <p:sp>
        <p:nvSpPr>
          <p:cNvPr id="49154" name="备注占位符 2">
            <a:extLst>
              <a:ext uri="{FF2B5EF4-FFF2-40B4-BE49-F238E27FC236}">
                <a16:creationId xmlns:a16="http://schemas.microsoft.com/office/drawing/2014/main" id="{1DAB9EEB-D254-9342-BE25-6C26B1E4651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ea typeface="宋体" panose="02010600030101010101" pitchFamily="2" charset="-122"/>
              </a:rPr>
              <a:t>To support larger virtual memory space, data blocks corresponding to virtual addresses can also be temporarily stored in secondary storage like disk and swapped to memory when needed.</a:t>
            </a:r>
          </a:p>
          <a:p>
            <a:r>
              <a:rPr lang="en-US" altLang="zh-CN">
                <a:latin typeface="Arial" panose="020B0604020202020204" pitchFamily="34" charset="0"/>
                <a:ea typeface="宋体" panose="02010600030101010101" pitchFamily="2" charset="-122"/>
              </a:rPr>
              <a:t> </a:t>
            </a:r>
            <a:endParaRPr lang="zh-CN" altLang="en-US">
              <a:latin typeface="Arial" panose="020B0604020202020204" pitchFamily="34" charset="0"/>
              <a:ea typeface="宋体" panose="02010600030101010101" pitchFamily="2" charset="-122"/>
            </a:endParaRPr>
          </a:p>
        </p:txBody>
      </p:sp>
      <p:sp>
        <p:nvSpPr>
          <p:cNvPr id="49155" name="灯片编号占位符 3">
            <a:extLst>
              <a:ext uri="{FF2B5EF4-FFF2-40B4-BE49-F238E27FC236}">
                <a16:creationId xmlns:a16="http://schemas.microsoft.com/office/drawing/2014/main" id="{D5C3DA4D-7980-D14F-B442-1F064EFDD87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39A5E027-30B5-B04B-AAA2-5516D3C6669B}" type="slidenum">
              <a:rPr lang="en-US" altLang="zh-CN" smtClean="0"/>
              <a:pPr>
                <a:spcBef>
                  <a:spcPct val="0"/>
                </a:spcBef>
              </a:pPr>
              <a:t>65</a:t>
            </a:fld>
            <a:endParaRPr lang="en-US" altLang="zh-CN"/>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
            </a:r>
            <a:r>
              <a:rPr lang="en-CN" dirty="0"/>
              <a:t>hapter 2.4</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66</a:t>
            </a:fld>
            <a:endParaRPr lang="en-US" altLang="zh-CN"/>
          </a:p>
        </p:txBody>
      </p:sp>
    </p:spTree>
    <p:extLst>
      <p:ext uri="{BB962C8B-B14F-4D97-AF65-F5344CB8AC3E}">
        <p14:creationId xmlns:p14="http://schemas.microsoft.com/office/powerpoint/2010/main" val="33362047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Provide at least two modes, indicating whether the running process is a user process or an operating system process. This latter process is sometimes called a </a:t>
            </a:r>
            <a:r>
              <a:rPr lang="en-US" sz="1200" i="1" kern="1200" dirty="0">
                <a:solidFill>
                  <a:schemeClr val="tx1"/>
                </a:solidFill>
                <a:effectLst/>
                <a:latin typeface="Arial" charset="0"/>
                <a:ea typeface="宋体" charset="-122"/>
                <a:cs typeface="+mn-cs"/>
              </a:rPr>
              <a:t>kernel </a:t>
            </a:r>
            <a:r>
              <a:rPr lang="en-US" sz="1200" kern="1200" dirty="0">
                <a:solidFill>
                  <a:schemeClr val="tx1"/>
                </a:solidFill>
                <a:effectLst/>
                <a:latin typeface="Arial" charset="0"/>
                <a:ea typeface="宋体" charset="-122"/>
                <a:cs typeface="+mn-cs"/>
              </a:rPr>
              <a:t>process or a </a:t>
            </a:r>
            <a:r>
              <a:rPr lang="en-US" sz="1200" i="1" kern="1200" dirty="0">
                <a:solidFill>
                  <a:schemeClr val="tx1"/>
                </a:solidFill>
                <a:effectLst/>
                <a:latin typeface="Arial" charset="0"/>
                <a:ea typeface="宋体" charset="-122"/>
                <a:cs typeface="+mn-cs"/>
              </a:rPr>
              <a:t>supervisor </a:t>
            </a:r>
            <a:r>
              <a:rPr lang="en-US" sz="1200" kern="1200" dirty="0">
                <a:solidFill>
                  <a:schemeClr val="tx1"/>
                </a:solidFill>
                <a:effectLst/>
                <a:latin typeface="Arial" charset="0"/>
                <a:ea typeface="宋体" charset="-122"/>
                <a:cs typeface="+mn-cs"/>
              </a:rPr>
              <a:t>process.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67</a:t>
            </a:fld>
            <a:endParaRPr lang="en-US" altLang="zh-CN"/>
          </a:p>
        </p:txBody>
      </p:sp>
    </p:spTree>
    <p:extLst>
      <p:ext uri="{BB962C8B-B14F-4D97-AF65-F5344CB8AC3E}">
        <p14:creationId xmlns:p14="http://schemas.microsoft.com/office/powerpoint/2010/main" val="428203115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Provide a portion of the processor state that a user process can use but not write. This state includes a user/supervisor mode bit, an exception enable/dis- able bit, and memory protection information. Users are prevented from writ- </a:t>
            </a:r>
            <a:r>
              <a:rPr lang="en-US" sz="1200" kern="1200" dirty="0" err="1">
                <a:solidFill>
                  <a:schemeClr val="tx1"/>
                </a:solidFill>
                <a:effectLst/>
                <a:latin typeface="Arial" charset="0"/>
                <a:ea typeface="宋体" charset="-122"/>
                <a:cs typeface="+mn-cs"/>
              </a:rPr>
              <a:t>ing</a:t>
            </a:r>
            <a:r>
              <a:rPr lang="en-US" sz="1200" kern="1200" dirty="0">
                <a:solidFill>
                  <a:schemeClr val="tx1"/>
                </a:solidFill>
                <a:effectLst/>
                <a:latin typeface="Arial" charset="0"/>
                <a:ea typeface="宋体" charset="-122"/>
                <a:cs typeface="+mn-cs"/>
              </a:rPr>
              <a:t> this state because the operating system cannot control user processes if users can give themselves supervisor privileges, disable exceptions, or change memory protection.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68</a:t>
            </a:fld>
            <a:endParaRPr lang="en-US" altLang="zh-CN"/>
          </a:p>
        </p:txBody>
      </p:sp>
    </p:spTree>
    <p:extLst>
      <p:ext uri="{BB962C8B-B14F-4D97-AF65-F5344CB8AC3E}">
        <p14:creationId xmlns:p14="http://schemas.microsoft.com/office/powerpoint/2010/main" val="17059302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Provide mechanisms whereby the processor can go from user mode to super- visor mode and vice versa. The first direction is typically accomplished by a </a:t>
            </a:r>
            <a:r>
              <a:rPr lang="en-US" sz="1200" i="1" kern="1200" dirty="0">
                <a:solidFill>
                  <a:schemeClr val="tx1"/>
                </a:solidFill>
                <a:effectLst/>
                <a:latin typeface="Arial" charset="0"/>
                <a:ea typeface="宋体" charset="-122"/>
                <a:cs typeface="+mn-cs"/>
              </a:rPr>
              <a:t>system call</a:t>
            </a:r>
            <a:r>
              <a:rPr lang="en-US" sz="1200" kern="1200" dirty="0">
                <a:solidFill>
                  <a:schemeClr val="tx1"/>
                </a:solidFill>
                <a:effectLst/>
                <a:latin typeface="Arial" charset="0"/>
                <a:ea typeface="宋体" charset="-122"/>
                <a:cs typeface="+mn-cs"/>
              </a:rPr>
              <a:t>, implemented as a special instruction that transfers control to a dedicated location in supervisor code space. The PC is saved from the point of the system call, and the processor is placed in supervisor mode. The return to user mode is like a subroutine return that restores the previous user/super- visor mode.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69</a:t>
            </a:fld>
            <a:endParaRPr lang="en-US" altLang="zh-CN"/>
          </a:p>
        </p:txBody>
      </p:sp>
    </p:spTree>
    <p:extLst>
      <p:ext uri="{BB962C8B-B14F-4D97-AF65-F5344CB8AC3E}">
        <p14:creationId xmlns:p14="http://schemas.microsoft.com/office/powerpoint/2010/main" val="27350769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Provide mechanisms to limit memory accesses to protect the memory state of a process without having to swap the process to disk on a context switch.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70</a:t>
            </a:fld>
            <a:endParaRPr lang="en-US" altLang="zh-CN"/>
          </a:p>
        </p:txBody>
      </p:sp>
    </p:spTree>
    <p:extLst>
      <p:ext uri="{BB962C8B-B14F-4D97-AF65-F5344CB8AC3E}">
        <p14:creationId xmlns:p14="http://schemas.microsoft.com/office/powerpoint/2010/main" val="12770201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Assuming the computer faithfully obeys the restrictions on pages and maps virtual addresses to physical addresses, it would seem that we are done. Newspaper headlines suggest otherwise. </a:t>
            </a:r>
            <a:endParaRPr lang="en-US" dirty="0"/>
          </a:p>
          <a:p>
            <a:r>
              <a:rPr lang="en-US" sz="1200" kern="1200" dirty="0">
                <a:solidFill>
                  <a:schemeClr val="tx1"/>
                </a:solidFill>
                <a:effectLst/>
                <a:latin typeface="Arial" charset="0"/>
                <a:ea typeface="宋体" charset="-122"/>
                <a:cs typeface="+mn-cs"/>
              </a:rPr>
              <a:t>The reason we’re not done is that we depend on the accuracy of the operating system as well as the hardware. Today’s operating systems consist of tens of millions of lines of code. Because bugs are measured in number per thousand lines of code, there are thousands of bugs in production operating systems. Flaws in the OS have led to vulnerabilities that are routinely exploited. </a:t>
            </a:r>
            <a:endParaRPr lang="en-US" dirty="0"/>
          </a:p>
          <a:p>
            <a:r>
              <a:rPr lang="en-US" sz="1200" kern="1200" dirty="0">
                <a:solidFill>
                  <a:schemeClr val="tx1"/>
                </a:solidFill>
                <a:effectLst/>
                <a:latin typeface="Arial" charset="0"/>
                <a:ea typeface="宋体" charset="-122"/>
                <a:cs typeface="+mn-cs"/>
              </a:rPr>
              <a:t>This problem and the possibility that not enforcing protection could be much more costly than in the past have led some to look for a protection model with a much smaller code base than the full OS, such as virtual machines. </a:t>
            </a:r>
            <a:endParaRPr lang="en-US" dirty="0"/>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71</a:t>
            </a:fld>
            <a:endParaRPr lang="en-US" altLang="zh-CN"/>
          </a:p>
        </p:txBody>
      </p:sp>
    </p:spTree>
    <p:extLst>
      <p:ext uri="{BB962C8B-B14F-4D97-AF65-F5344CB8AC3E}">
        <p14:creationId xmlns:p14="http://schemas.microsoft.com/office/powerpoint/2010/main" val="8813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2.9 Energy consumption per read increases as cache size and associativity are increased. As in the previous figure, CACTI is used for the modeling with the same technology parameters. The large penalty for eight-way set associative caches is due to the cost of reading out eight tags and the corresponding data in parallel. </a:t>
            </a:r>
            <a:endParaRPr lang="en-US" dirty="0"/>
          </a:p>
          <a:p>
            <a:endParaRPr lang="en-CN" dirty="0"/>
          </a:p>
          <a:p>
            <a:r>
              <a:rPr lang="en-US" sz="1200" kern="1200" dirty="0">
                <a:solidFill>
                  <a:schemeClr val="tx1"/>
                </a:solidFill>
                <a:effectLst/>
                <a:latin typeface="Arial" charset="0"/>
                <a:ea typeface="宋体" charset="-122"/>
                <a:cs typeface="+mn-cs"/>
              </a:rPr>
              <a:t>Energy consumption is also a consideration in choosing both the cache size and associativity, as Figure 2.9 shows. The energy cost of higher associativity ranges from more than a factor of 2 to negligible in caches of 128 or 256 KiB when going from direct mapped to two-way set associative. </a:t>
            </a:r>
            <a:endParaRPr lang="en-US" dirty="0"/>
          </a:p>
          <a:p>
            <a:r>
              <a:rPr lang="en-US" sz="1200" kern="1200" dirty="0">
                <a:solidFill>
                  <a:schemeClr val="tx1"/>
                </a:solidFill>
                <a:effectLst/>
                <a:latin typeface="Arial" charset="0"/>
                <a:ea typeface="宋体" charset="-122"/>
                <a:cs typeface="+mn-cs"/>
              </a:rPr>
              <a:t>As energy consumption has become critical, designers have focused on ways to reduce the energy needed for cache access. In addition to associativity, the other key factor in determining the energy used in a cache access is the number of blocks in the cache because it determines the number of “rows” that are accessed. A designer could reduce the number of rows by increasing the block size (holding total cache size constant), but this could increase the miss rate, especially in smaller L1 caches.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a:t>
            </a:fld>
            <a:endParaRPr lang="en-US" altLang="zh-CN"/>
          </a:p>
        </p:txBody>
      </p:sp>
    </p:spTree>
    <p:extLst>
      <p:ext uri="{BB962C8B-B14F-4D97-AF65-F5344CB8AC3E}">
        <p14:creationId xmlns:p14="http://schemas.microsoft.com/office/powerpoint/2010/main" val="126642144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reason we’re not done is that we depend on the accuracy of the operating system as well as the hardware. Today’s operating systems consist of tens of millions of lines of code. Since bugs are measured in number per thousand lines of code, there are thousands of bugs in production operating systems. Flaws in the OS have led to vulnerabilities that are routinely exploited. </a:t>
            </a:r>
            <a:endParaRPr lang="en-US" dirty="0"/>
          </a:p>
          <a:p>
            <a:r>
              <a:rPr lang="en-US" sz="1200" kern="1200" dirty="0">
                <a:solidFill>
                  <a:schemeClr val="tx1"/>
                </a:solidFill>
                <a:effectLst/>
                <a:latin typeface="Arial" charset="0"/>
                <a:ea typeface="宋体" charset="-122"/>
                <a:cs typeface="+mn-cs"/>
              </a:rPr>
              <a:t>This problem and the possibility that not enforcing protection could be much more costly than in the past have led some to look for a protection model with a much smaller code base than the full OS, such as Virtual Machines.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72</a:t>
            </a:fld>
            <a:endParaRPr lang="en-US" altLang="zh-CN"/>
          </a:p>
        </p:txBody>
      </p:sp>
    </p:spTree>
    <p:extLst>
      <p:ext uri="{BB962C8B-B14F-4D97-AF65-F5344CB8AC3E}">
        <p14:creationId xmlns:p14="http://schemas.microsoft.com/office/powerpoint/2010/main" val="147078288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idea related to virtual memory that is almost as old are virtual machines (VMs). They were first developed in the late 1960s, and they have remained an important part of mainframe computing over the years. Although largely ignored in the domain of single-user computers in the 1980s and 1990s, they have recently gained popularity because of </a:t>
            </a:r>
            <a:endParaRPr lang="en-US" dirty="0"/>
          </a:p>
          <a:p>
            <a:endParaRPr lang="en-CN" dirty="0"/>
          </a:p>
          <a:p>
            <a:r>
              <a:rPr lang="en-US" sz="1200" kern="1200" dirty="0">
                <a:solidFill>
                  <a:schemeClr val="tx1"/>
                </a:solidFill>
                <a:effectLst/>
                <a:latin typeface="Arial" charset="0"/>
                <a:ea typeface="宋体" charset="-122"/>
                <a:cs typeface="+mn-cs"/>
              </a:rPr>
              <a:t>the increasing importance of isolation and security in modern systems; </a:t>
            </a:r>
          </a:p>
          <a:p>
            <a:r>
              <a:rPr lang="en-US" sz="1200" kern="1200" dirty="0">
                <a:solidFill>
                  <a:schemeClr val="tx1"/>
                </a:solidFill>
                <a:effectLst/>
                <a:latin typeface="Arial" charset="0"/>
                <a:ea typeface="宋体" charset="-122"/>
                <a:cs typeface="+mn-cs"/>
              </a:rPr>
              <a:t>the failures in security and reliability of standard operating systems; </a:t>
            </a:r>
          </a:p>
          <a:p>
            <a:r>
              <a:rPr lang="en-US" sz="1200" kern="1200" dirty="0">
                <a:solidFill>
                  <a:schemeClr val="tx1"/>
                </a:solidFill>
                <a:effectLst/>
                <a:latin typeface="Arial" charset="0"/>
                <a:ea typeface="宋体" charset="-122"/>
                <a:cs typeface="+mn-cs"/>
              </a:rPr>
              <a:t>the sharing of a single computer among many unrelated users, such as in a data center or cloud; and </a:t>
            </a:r>
          </a:p>
          <a:p>
            <a:r>
              <a:rPr lang="en-US" sz="1200" kern="1200" dirty="0">
                <a:solidFill>
                  <a:schemeClr val="tx1"/>
                </a:solidFill>
                <a:effectLst/>
                <a:latin typeface="Arial" charset="0"/>
                <a:ea typeface="宋体" charset="-122"/>
                <a:cs typeface="+mn-cs"/>
              </a:rPr>
              <a:t>the dramatic increases in the raw speed of processors, which make the overhead of VMs more acceptable.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73</a:t>
            </a:fld>
            <a:endParaRPr lang="en-US" altLang="zh-CN"/>
          </a:p>
        </p:txBody>
      </p:sp>
    </p:spTree>
    <p:extLst>
      <p:ext uri="{BB962C8B-B14F-4D97-AF65-F5344CB8AC3E}">
        <p14:creationId xmlns:p14="http://schemas.microsoft.com/office/powerpoint/2010/main" val="348293700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idea related to virtual memory that is almost as old are virtual machines (VMs). They were first developed in the late 1960s, and they have remained an important part of mainframe computing over the years. Although largely ignored in the domain of single-user computers in the 1980s and 1990s, they have recently gained popularity because of </a:t>
            </a:r>
            <a:endParaRPr lang="en-US" dirty="0"/>
          </a:p>
          <a:p>
            <a:endParaRPr lang="en-CN" dirty="0"/>
          </a:p>
          <a:p>
            <a:r>
              <a:rPr lang="en-US" sz="1200" kern="1200" dirty="0">
                <a:solidFill>
                  <a:schemeClr val="tx1"/>
                </a:solidFill>
                <a:effectLst/>
                <a:latin typeface="Arial" charset="0"/>
                <a:ea typeface="宋体" charset="-122"/>
                <a:cs typeface="+mn-cs"/>
              </a:rPr>
              <a:t>the increasing importance of isolation and security in modern systems; </a:t>
            </a:r>
          </a:p>
          <a:p>
            <a:r>
              <a:rPr lang="en-US" sz="1200" kern="1200" dirty="0">
                <a:solidFill>
                  <a:schemeClr val="tx1"/>
                </a:solidFill>
                <a:effectLst/>
                <a:latin typeface="Arial" charset="0"/>
                <a:ea typeface="宋体" charset="-122"/>
                <a:cs typeface="+mn-cs"/>
              </a:rPr>
              <a:t>the failures in security and reliability of standard operating systems; </a:t>
            </a:r>
          </a:p>
          <a:p>
            <a:r>
              <a:rPr lang="en-US" sz="1200" kern="1200" dirty="0">
                <a:solidFill>
                  <a:schemeClr val="tx1"/>
                </a:solidFill>
                <a:effectLst/>
                <a:latin typeface="Arial" charset="0"/>
                <a:ea typeface="宋体" charset="-122"/>
                <a:cs typeface="+mn-cs"/>
              </a:rPr>
              <a:t>the sharing of a single computer among many unrelated users, such as in a data center or cloud; and </a:t>
            </a:r>
          </a:p>
          <a:p>
            <a:r>
              <a:rPr lang="en-US" sz="1200" kern="1200" dirty="0">
                <a:solidFill>
                  <a:schemeClr val="tx1"/>
                </a:solidFill>
                <a:effectLst/>
                <a:latin typeface="Arial" charset="0"/>
                <a:ea typeface="宋体" charset="-122"/>
                <a:cs typeface="+mn-cs"/>
              </a:rPr>
              <a:t>the dramatic increases in the raw speed of processors, which make the overhead of VMs more acceptable.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74</a:t>
            </a:fld>
            <a:endParaRPr lang="en-US" altLang="zh-CN"/>
          </a:p>
        </p:txBody>
      </p:sp>
    </p:spTree>
    <p:extLst>
      <p:ext uri="{BB962C8B-B14F-4D97-AF65-F5344CB8AC3E}">
        <p14:creationId xmlns:p14="http://schemas.microsoft.com/office/powerpoint/2010/main" val="326313318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idea related to virtual memory that is almost as old are virtual machines (VMs). They were first developed in the late 1960s, and they have remained an important part of mainframe computing over the years. Although largely ignored in the domain of single-user computers in the 1980s and 1990s, they have recently gained popularity because of </a:t>
            </a:r>
            <a:endParaRPr lang="en-US" dirty="0"/>
          </a:p>
          <a:p>
            <a:endParaRPr lang="en-CN" dirty="0"/>
          </a:p>
          <a:p>
            <a:r>
              <a:rPr lang="en-US" sz="1200" kern="1200" dirty="0">
                <a:solidFill>
                  <a:schemeClr val="tx1"/>
                </a:solidFill>
                <a:effectLst/>
                <a:latin typeface="Arial" charset="0"/>
                <a:ea typeface="宋体" charset="-122"/>
                <a:cs typeface="+mn-cs"/>
              </a:rPr>
              <a:t>the increasing importance of isolation and security in modern systems; </a:t>
            </a:r>
          </a:p>
          <a:p>
            <a:r>
              <a:rPr lang="en-US" sz="1200" kern="1200" dirty="0">
                <a:solidFill>
                  <a:schemeClr val="tx1"/>
                </a:solidFill>
                <a:effectLst/>
                <a:latin typeface="Arial" charset="0"/>
                <a:ea typeface="宋体" charset="-122"/>
                <a:cs typeface="+mn-cs"/>
              </a:rPr>
              <a:t>the failures in security and reliability of standard operating systems; </a:t>
            </a:r>
          </a:p>
          <a:p>
            <a:r>
              <a:rPr lang="en-US" sz="1200" kern="1200" dirty="0">
                <a:solidFill>
                  <a:schemeClr val="tx1"/>
                </a:solidFill>
                <a:effectLst/>
                <a:latin typeface="Arial" charset="0"/>
                <a:ea typeface="宋体" charset="-122"/>
                <a:cs typeface="+mn-cs"/>
              </a:rPr>
              <a:t>the sharing of a single computer among many unrelated users, such as in a data center or cloud; and </a:t>
            </a:r>
          </a:p>
          <a:p>
            <a:r>
              <a:rPr lang="en-US" sz="1200" kern="1200" dirty="0">
                <a:solidFill>
                  <a:schemeClr val="tx1"/>
                </a:solidFill>
                <a:effectLst/>
                <a:latin typeface="Arial" charset="0"/>
                <a:ea typeface="宋体" charset="-122"/>
                <a:cs typeface="+mn-cs"/>
              </a:rPr>
              <a:t>the dramatic increases in the raw speed of processors, which make the overhead of VMs more acceptable.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75</a:t>
            </a:fld>
            <a:endParaRPr lang="en-US" altLang="zh-CN"/>
          </a:p>
        </p:txBody>
      </p:sp>
    </p:spTree>
    <p:extLst>
      <p:ext uri="{BB962C8B-B14F-4D97-AF65-F5344CB8AC3E}">
        <p14:creationId xmlns:p14="http://schemas.microsoft.com/office/powerpoint/2010/main" val="38814102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idea related to virtual memory that is almost as old are virtual machines (VMs). They were first developed in the late 1960s, and they have remained an important part of mainframe computing over the years. Although largely ignored in the domain of single-user computers in the 1980s and 1990s, they have recently gained popularity because of </a:t>
            </a:r>
            <a:endParaRPr lang="en-US" dirty="0"/>
          </a:p>
          <a:p>
            <a:endParaRPr lang="en-CN" dirty="0"/>
          </a:p>
          <a:p>
            <a:r>
              <a:rPr lang="en-US" sz="1200" kern="1200" dirty="0">
                <a:solidFill>
                  <a:schemeClr val="tx1"/>
                </a:solidFill>
                <a:effectLst/>
                <a:latin typeface="Arial" charset="0"/>
                <a:ea typeface="宋体" charset="-122"/>
                <a:cs typeface="+mn-cs"/>
              </a:rPr>
              <a:t>the increasing importance of isolation and security in modern systems; </a:t>
            </a:r>
          </a:p>
          <a:p>
            <a:r>
              <a:rPr lang="en-US" sz="1200" kern="1200" dirty="0">
                <a:solidFill>
                  <a:schemeClr val="tx1"/>
                </a:solidFill>
                <a:effectLst/>
                <a:latin typeface="Arial" charset="0"/>
                <a:ea typeface="宋体" charset="-122"/>
                <a:cs typeface="+mn-cs"/>
              </a:rPr>
              <a:t>the failures in security and reliability of standard operating systems; </a:t>
            </a:r>
          </a:p>
          <a:p>
            <a:r>
              <a:rPr lang="en-US" sz="1200" kern="1200" dirty="0">
                <a:solidFill>
                  <a:schemeClr val="tx1"/>
                </a:solidFill>
                <a:effectLst/>
                <a:latin typeface="Arial" charset="0"/>
                <a:ea typeface="宋体" charset="-122"/>
                <a:cs typeface="+mn-cs"/>
              </a:rPr>
              <a:t>the sharing of a single computer among many unrelated users, such as in a data center or cloud; and </a:t>
            </a:r>
          </a:p>
          <a:p>
            <a:r>
              <a:rPr lang="en-US" sz="1200" kern="1200" dirty="0">
                <a:solidFill>
                  <a:schemeClr val="tx1"/>
                </a:solidFill>
                <a:effectLst/>
                <a:latin typeface="Arial" charset="0"/>
                <a:ea typeface="宋体" charset="-122"/>
                <a:cs typeface="+mn-cs"/>
              </a:rPr>
              <a:t>the dramatic increases in the raw speed of processors, which make the overhead of VMs more acceptable.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76</a:t>
            </a:fld>
            <a:endParaRPr lang="en-US" altLang="zh-CN"/>
          </a:p>
        </p:txBody>
      </p:sp>
    </p:spTree>
    <p:extLst>
      <p:ext uri="{BB962C8B-B14F-4D97-AF65-F5344CB8AC3E}">
        <p14:creationId xmlns:p14="http://schemas.microsoft.com/office/powerpoint/2010/main" val="298104755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What must a VM monitor do? It presents a software interface to guest software, it must isolate the state of guests from each other, and it must protect itself from guest software (including guest OSes). The qualitative requirements are </a:t>
            </a:r>
            <a:endParaRPr lang="en-US" dirty="0"/>
          </a:p>
          <a:p>
            <a:r>
              <a:rPr lang="en-US" sz="1200" kern="1200" dirty="0">
                <a:solidFill>
                  <a:schemeClr val="tx1"/>
                </a:solidFill>
                <a:effectLst/>
                <a:latin typeface="Arial" charset="0"/>
                <a:ea typeface="宋体" charset="-122"/>
                <a:cs typeface="+mn-cs"/>
              </a:rPr>
              <a:t>Guest software should behave on a VM exactly as if it were running on the native hardware, except for performance-related behavior or limitations of fixed resources shared by multiple VMs. </a:t>
            </a:r>
          </a:p>
          <a:p>
            <a:r>
              <a:rPr lang="en-US" sz="1200" kern="1200" dirty="0">
                <a:solidFill>
                  <a:schemeClr val="tx1"/>
                </a:solidFill>
                <a:effectLst/>
                <a:latin typeface="Arial" charset="0"/>
                <a:ea typeface="宋体" charset="-122"/>
                <a:cs typeface="+mn-cs"/>
              </a:rPr>
              <a:t>Guest software should not be able to directly change allocation of real system resources. </a:t>
            </a:r>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79</a:t>
            </a:fld>
            <a:endParaRPr lang="en-US" altLang="zh-CN"/>
          </a:p>
        </p:txBody>
      </p:sp>
    </p:spTree>
    <p:extLst>
      <p:ext uri="{BB962C8B-B14F-4D97-AF65-F5344CB8AC3E}">
        <p14:creationId xmlns:p14="http://schemas.microsoft.com/office/powerpoint/2010/main" val="127785136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To be in charge, the VMM must be at a higher privilege level than the guest VM, which generally runs in user mode; this also ensures that the execution of any privileged instruction will be handled by the VMM. The basic requirements of system virtual machines are almost identical to those for the previously mentioned paged virtual memory: </a:t>
            </a:r>
            <a:endParaRPr lang="en-US" dirty="0">
              <a:effectLst/>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80</a:t>
            </a:fld>
            <a:endParaRPr lang="en-US" altLang="zh-CN"/>
          </a:p>
        </p:txBody>
      </p:sp>
    </p:spTree>
    <p:extLst>
      <p:ext uri="{BB962C8B-B14F-4D97-AF65-F5344CB8AC3E}">
        <p14:creationId xmlns:p14="http://schemas.microsoft.com/office/powerpoint/2010/main" val="325217300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kern="1200" dirty="0">
                <a:solidFill>
                  <a:schemeClr val="tx1"/>
                </a:solidFill>
                <a:effectLst/>
                <a:latin typeface="Arial" charset="0"/>
                <a:ea typeface="宋体" charset="-122"/>
                <a:cs typeface="+mn-cs"/>
              </a:rPr>
              <a:t>This section reveals the ARM Cortex-A53 (hereafter called the A53) and Intel Core i76700 (hereafter called i7) memory hierarchies and shows the performance of their components on a set of single-threaded benchmarks. We examine the Cortex-A53 first because it has a simpler memory system; we go into more detail for the i7, tracing out a memory reference in detail. This section presumes that readers are familiar with the organization of a two-level cache hierarchy using </a:t>
            </a:r>
            <a:r>
              <a:rPr lang="en-US" sz="1200" kern="1200" dirty="0" err="1">
                <a:solidFill>
                  <a:schemeClr val="tx1"/>
                </a:solidFill>
                <a:effectLst/>
                <a:latin typeface="Arial" charset="0"/>
                <a:ea typeface="宋体" charset="-122"/>
                <a:cs typeface="+mn-cs"/>
              </a:rPr>
              <a:t>vir</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tually</a:t>
            </a:r>
            <a:r>
              <a:rPr lang="en-US" sz="1200" kern="1200" dirty="0">
                <a:solidFill>
                  <a:schemeClr val="tx1"/>
                </a:solidFill>
                <a:effectLst/>
                <a:latin typeface="Arial" charset="0"/>
                <a:ea typeface="宋体" charset="-122"/>
                <a:cs typeface="+mn-cs"/>
              </a:rPr>
              <a:t> indexed caches. The basics of such a memory system are explained in detail in Appendix B, and readers who are uncertain of the organization of such a system are strongly advised to review the Opteron example in Appendix B. Once they understand the organization of the Opteron, the brief explanation of the A53 sys- </a:t>
            </a:r>
            <a:r>
              <a:rPr lang="en-US" sz="1200" kern="1200" dirty="0" err="1">
                <a:solidFill>
                  <a:schemeClr val="tx1"/>
                </a:solidFill>
                <a:effectLst/>
                <a:latin typeface="Arial" charset="0"/>
                <a:ea typeface="宋体" charset="-122"/>
                <a:cs typeface="+mn-cs"/>
              </a:rPr>
              <a:t>tem</a:t>
            </a:r>
            <a:r>
              <a:rPr lang="en-US" sz="1200" kern="1200" dirty="0">
                <a:solidFill>
                  <a:schemeClr val="tx1"/>
                </a:solidFill>
                <a:effectLst/>
                <a:latin typeface="Arial" charset="0"/>
                <a:ea typeface="宋体" charset="-122"/>
                <a:cs typeface="+mn-cs"/>
              </a:rPr>
              <a:t>, which is similar, will be easy to follow. </a:t>
            </a:r>
            <a:endParaRPr lang="en-US" dirty="0"/>
          </a:p>
          <a:p>
            <a:endParaRPr lang="en-US" dirty="0"/>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81</a:t>
            </a:fld>
            <a:endParaRPr lang="en-US" altLang="zh-CN"/>
          </a:p>
        </p:txBody>
      </p:sp>
    </p:spTree>
    <p:extLst>
      <p:ext uri="{BB962C8B-B14F-4D97-AF65-F5344CB8AC3E}">
        <p14:creationId xmlns:p14="http://schemas.microsoft.com/office/powerpoint/2010/main" val="114741706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Cortex-A53 is delivered as an IP (intellectual property) core. IP cores are the dominant form of technology delivery in the embedded, PMD, and related markets; billions of ARM and MIPS processors have been created from these IP cores. Note that IP cores are different from the cores in the Intel i7 or AMD Athlon multicores. An IP core (which may itself be a multicore) is designed to be incorporated with other logic (thus it is the core of a chip), including application-specific processors (such as an encoder or decoder for video), I/O interfaces, and memory interfaces, and then fabricated to yield a processor optimized for a particular application. For example, the Cortex-A53 IP core is used in a variety of tablets and smartphones; it is designed to be highly energy-efficient, a key criteria in battery-based PMDs. The A53 core is capable of being configured with multiple cores per chip for use in high-end PMDs; our discussion here focuses on a single core.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82</a:t>
            </a:fld>
            <a:endParaRPr lang="en-US" altLang="zh-CN"/>
          </a:p>
        </p:txBody>
      </p:sp>
    </p:spTree>
    <p:extLst>
      <p:ext uri="{BB962C8B-B14F-4D97-AF65-F5344CB8AC3E}">
        <p14:creationId xmlns:p14="http://schemas.microsoft.com/office/powerpoint/2010/main" val="355761099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Generally, IP cores come in two flavors. Hard cores are optimized for a par- </a:t>
            </a:r>
            <a:r>
              <a:rPr lang="en-US" sz="1200" kern="1200" dirty="0" err="1">
                <a:solidFill>
                  <a:schemeClr val="tx1"/>
                </a:solidFill>
                <a:effectLst/>
                <a:latin typeface="Arial" charset="0"/>
                <a:ea typeface="宋体" charset="-122"/>
                <a:cs typeface="+mn-cs"/>
              </a:rPr>
              <a:t>ticular</a:t>
            </a:r>
            <a:r>
              <a:rPr lang="en-US" sz="1200" kern="1200" dirty="0">
                <a:solidFill>
                  <a:schemeClr val="tx1"/>
                </a:solidFill>
                <a:effectLst/>
                <a:latin typeface="Arial" charset="0"/>
                <a:ea typeface="宋体" charset="-122"/>
                <a:cs typeface="+mn-cs"/>
              </a:rPr>
              <a:t> semiconductor vendor and are black boxes with external (but still on-chip) interfaces. Hard cores typically allow parametrization only of logic outside the core, such as L2 cache sizes, and the IP core cannot be modified. Soft cores are usually delivered in a form that uses a standard library of logic elements. A soft core can be compiled for different semiconductor vendors and can also be </a:t>
            </a:r>
            <a:r>
              <a:rPr lang="en-US" sz="1200" kern="1200" dirty="0" err="1">
                <a:solidFill>
                  <a:schemeClr val="tx1"/>
                </a:solidFill>
                <a:effectLst/>
                <a:latin typeface="Arial" charset="0"/>
                <a:ea typeface="宋体" charset="-122"/>
                <a:cs typeface="+mn-cs"/>
              </a:rPr>
              <a:t>modi</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fied</a:t>
            </a:r>
            <a:r>
              <a:rPr lang="en-US" sz="1200" kern="1200" dirty="0">
                <a:solidFill>
                  <a:schemeClr val="tx1"/>
                </a:solidFill>
                <a:effectLst/>
                <a:latin typeface="Arial" charset="0"/>
                <a:ea typeface="宋体" charset="-122"/>
                <a:cs typeface="+mn-cs"/>
              </a:rPr>
              <a:t>, although extensive modifications are very difficult because of the complexity of modern-day IP cores. In general, hard cores provide higher performance and smaller die area, while soft cores allow retargeting to other vendors and can be more easily modified.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83</a:t>
            </a:fld>
            <a:endParaRPr lang="en-US" altLang="zh-CN"/>
          </a:p>
        </p:txBody>
      </p:sp>
    </p:spTree>
    <p:extLst>
      <p:ext uri="{BB962C8B-B14F-4D97-AF65-F5344CB8AC3E}">
        <p14:creationId xmlns:p14="http://schemas.microsoft.com/office/powerpoint/2010/main" val="24566103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 extended form of way prediction can also be used to reduce power con- </a:t>
            </a:r>
            <a:r>
              <a:rPr lang="en-US" sz="1200" kern="1200" dirty="0" err="1">
                <a:solidFill>
                  <a:schemeClr val="tx1"/>
                </a:solidFill>
                <a:effectLst/>
                <a:latin typeface="Arial" charset="0"/>
                <a:ea typeface="宋体" charset="-122"/>
                <a:cs typeface="+mn-cs"/>
              </a:rPr>
              <a:t>sumption</a:t>
            </a:r>
            <a:r>
              <a:rPr lang="en-US" sz="1200" kern="1200" dirty="0">
                <a:solidFill>
                  <a:schemeClr val="tx1"/>
                </a:solidFill>
                <a:effectLst/>
                <a:latin typeface="Arial" charset="0"/>
                <a:ea typeface="宋体" charset="-122"/>
                <a:cs typeface="+mn-cs"/>
              </a:rPr>
              <a:t> by using the way prediction bits to decide which cache block to </a:t>
            </a:r>
            <a:r>
              <a:rPr lang="en-US" sz="1200" kern="1200" dirty="0" err="1">
                <a:solidFill>
                  <a:schemeClr val="tx1"/>
                </a:solidFill>
                <a:effectLst/>
                <a:latin typeface="Arial" charset="0"/>
                <a:ea typeface="宋体" charset="-122"/>
                <a:cs typeface="+mn-cs"/>
              </a:rPr>
              <a:t>actu</a:t>
            </a:r>
            <a:r>
              <a:rPr lang="en-US" sz="1200" kern="1200" dirty="0">
                <a:solidFill>
                  <a:schemeClr val="tx1"/>
                </a:solidFill>
                <a:effectLst/>
                <a:latin typeface="Arial" charset="0"/>
                <a:ea typeface="宋体" charset="-122"/>
                <a:cs typeface="+mn-cs"/>
              </a:rPr>
              <a:t>- ally access (the way prediction bits are essentially extra address bits); this approach, which might be called </a:t>
            </a:r>
            <a:r>
              <a:rPr lang="en-US" sz="1200" i="1" kern="1200" dirty="0">
                <a:solidFill>
                  <a:schemeClr val="tx1"/>
                </a:solidFill>
                <a:effectLst/>
                <a:latin typeface="Arial" charset="0"/>
                <a:ea typeface="宋体" charset="-122"/>
                <a:cs typeface="+mn-cs"/>
              </a:rPr>
              <a:t>way selection</a:t>
            </a:r>
            <a:r>
              <a:rPr lang="en-US" sz="1200" kern="1200" dirty="0">
                <a:solidFill>
                  <a:schemeClr val="tx1"/>
                </a:solidFill>
                <a:effectLst/>
                <a:latin typeface="Arial" charset="0"/>
                <a:ea typeface="宋体" charset="-122"/>
                <a:cs typeface="+mn-cs"/>
              </a:rPr>
              <a:t>, saves power when the way pre- diction is correct but adds significant time on a way misprediction, since the access, not just the tag match and selection, must be repeated. Such an </a:t>
            </a:r>
            <a:r>
              <a:rPr lang="en-US" sz="1200" kern="1200" dirty="0" err="1">
                <a:solidFill>
                  <a:schemeClr val="tx1"/>
                </a:solidFill>
                <a:effectLst/>
                <a:latin typeface="Arial" charset="0"/>
                <a:ea typeface="宋体" charset="-122"/>
                <a:cs typeface="+mn-cs"/>
              </a:rPr>
              <a:t>optimiza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a:t>
            </a:r>
            <a:r>
              <a:rPr lang="en-US" sz="1200" kern="1200" dirty="0">
                <a:solidFill>
                  <a:schemeClr val="tx1"/>
                </a:solidFill>
                <a:effectLst/>
                <a:latin typeface="Arial" charset="0"/>
                <a:ea typeface="宋体" charset="-122"/>
                <a:cs typeface="+mn-cs"/>
              </a:rPr>
              <a:t> is likely to make sense only in low-power processors.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a:t>
            </a:fld>
            <a:endParaRPr lang="en-US" altLang="zh-CN"/>
          </a:p>
        </p:txBody>
      </p:sp>
    </p:spTree>
    <p:extLst>
      <p:ext uri="{BB962C8B-B14F-4D97-AF65-F5344CB8AC3E}">
        <p14:creationId xmlns:p14="http://schemas.microsoft.com/office/powerpoint/2010/main" val="32438894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2.19 The memory hierarchy of the Cortex A53 includes multilevel TLBs and caches. A page map cache keeps track of the location of a physical page for a set of virtual pages; it reduces the L2 TLB miss penalty. The L1 caches are virtually indexed and physically tagged; both the L1 D cache and L2 use a write-back policy defaulting to allocate on write. Replacement policy is LRU approximation in all the caches. Miss penalties to L2 are higher if both a </a:t>
            </a:r>
            <a:r>
              <a:rPr lang="en-US" sz="1200" kern="1200" dirty="0" err="1">
                <a:solidFill>
                  <a:schemeClr val="tx1"/>
                </a:solidFill>
                <a:effectLst/>
                <a:latin typeface="Arial" charset="0"/>
                <a:ea typeface="宋体" charset="-122"/>
                <a:cs typeface="+mn-cs"/>
              </a:rPr>
              <a:t>MicroTLB</a:t>
            </a:r>
            <a:r>
              <a:rPr lang="en-US" sz="1200" kern="1200" dirty="0">
                <a:solidFill>
                  <a:schemeClr val="tx1"/>
                </a:solidFill>
                <a:effectLst/>
                <a:latin typeface="Arial" charset="0"/>
                <a:ea typeface="宋体" charset="-122"/>
                <a:cs typeface="+mn-cs"/>
              </a:rPr>
              <a:t> and L1 miss occur. The L2 to main memory bus is 64–128 bits wide, and the miss penalty is larger for the narrow bus.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84</a:t>
            </a:fld>
            <a:endParaRPr lang="en-US" altLang="zh-CN"/>
          </a:p>
        </p:txBody>
      </p:sp>
    </p:spTree>
    <p:extLst>
      <p:ext uri="{BB962C8B-B14F-4D97-AF65-F5344CB8AC3E}">
        <p14:creationId xmlns:p14="http://schemas.microsoft.com/office/powerpoint/2010/main" val="349404191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Figure2.20 Thevirtualaddress,physicalanddatablocksfortheARMCortex-A53cachesandTLBs,assuming32- bit addresses. The top half (A) shows the instruction access; the bottom half (B) shows the data access, including L2. The TLB (instruction or data) is fully associative each with 10 entries, using a 64 KiB page in this example. The L1 I- cache is two-way set associative, with 64-byte blocks and 32 KiB capacity; the L1 D-cache is 32 KiB, four-way set </a:t>
            </a:r>
            <a:r>
              <a:rPr lang="en-US" sz="1200" kern="1200" dirty="0" err="1">
                <a:solidFill>
                  <a:schemeClr val="tx1"/>
                </a:solidFill>
                <a:effectLst/>
                <a:latin typeface="Arial" charset="0"/>
                <a:ea typeface="宋体" charset="-122"/>
                <a:cs typeface="+mn-cs"/>
              </a:rPr>
              <a:t>asso</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ciative</a:t>
            </a:r>
            <a:r>
              <a:rPr lang="en-US" sz="1200" kern="1200" dirty="0">
                <a:solidFill>
                  <a:schemeClr val="tx1"/>
                </a:solidFill>
                <a:effectLst/>
                <a:latin typeface="Arial" charset="0"/>
                <a:ea typeface="宋体" charset="-122"/>
                <a:cs typeface="+mn-cs"/>
              </a:rPr>
              <a:t>, and 64-byte blocks. The L2 TLB is 512 entries and four-way set associative. The L2 cache is 16-way set </a:t>
            </a:r>
            <a:r>
              <a:rPr lang="en-US" sz="1200" kern="1200" dirty="0" err="1">
                <a:solidFill>
                  <a:schemeClr val="tx1"/>
                </a:solidFill>
                <a:effectLst/>
                <a:latin typeface="Arial" charset="0"/>
                <a:ea typeface="宋体" charset="-122"/>
                <a:cs typeface="+mn-cs"/>
              </a:rPr>
              <a:t>asso</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ciative</a:t>
            </a:r>
            <a:r>
              <a:rPr lang="en-US" sz="1200" kern="1200" dirty="0">
                <a:solidFill>
                  <a:schemeClr val="tx1"/>
                </a:solidFill>
                <a:effectLst/>
                <a:latin typeface="Arial" charset="0"/>
                <a:ea typeface="宋体" charset="-122"/>
                <a:cs typeface="+mn-cs"/>
              </a:rPr>
              <a:t> with 64-byte blocks and 128 </a:t>
            </a:r>
            <a:r>
              <a:rPr lang="en-US" sz="1200" kern="1200" dirty="0" err="1">
                <a:solidFill>
                  <a:schemeClr val="tx1"/>
                </a:solidFill>
                <a:effectLst/>
                <a:latin typeface="Arial" charset="0"/>
                <a:ea typeface="宋体" charset="-122"/>
                <a:cs typeface="+mn-cs"/>
              </a:rPr>
              <a:t>cKiB</a:t>
            </a:r>
            <a:r>
              <a:rPr lang="en-US" sz="1200" kern="1200" dirty="0">
                <a:solidFill>
                  <a:schemeClr val="tx1"/>
                </a:solidFill>
                <a:effectLst/>
                <a:latin typeface="Arial" charset="0"/>
                <a:ea typeface="宋体" charset="-122"/>
                <a:cs typeface="+mn-cs"/>
              </a:rPr>
              <a:t> to 2 MiB capacity; a 1 MiB L2 is shown. This figure doesn’t show the valid bits and protection bits for the caches and TLB.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85</a:t>
            </a:fld>
            <a:endParaRPr lang="en-US" altLang="zh-CN"/>
          </a:p>
        </p:txBody>
      </p:sp>
    </p:spTree>
    <p:extLst>
      <p:ext uri="{BB962C8B-B14F-4D97-AF65-F5344CB8AC3E}">
        <p14:creationId xmlns:p14="http://schemas.microsoft.com/office/powerpoint/2010/main" val="19908673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L1 TLB: 512</a:t>
            </a:r>
            <a:r>
              <a:rPr lang="zh-CN" altLang="en-US" dirty="0"/>
              <a:t> </a:t>
            </a:r>
            <a:r>
              <a:rPr lang="en-US" altLang="zh-CN" dirty="0"/>
              <a:t>entries, 4-way set associative</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101</a:t>
            </a:fld>
            <a:endParaRPr lang="en-US" altLang="zh-CN"/>
          </a:p>
        </p:txBody>
      </p:sp>
    </p:spTree>
    <p:extLst>
      <p:ext uri="{BB962C8B-B14F-4D97-AF65-F5344CB8AC3E}">
        <p14:creationId xmlns:p14="http://schemas.microsoft.com/office/powerpoint/2010/main" val="12046130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L1 TLB: 512</a:t>
            </a:r>
            <a:r>
              <a:rPr lang="zh-CN" altLang="en-US" dirty="0"/>
              <a:t> </a:t>
            </a:r>
            <a:r>
              <a:rPr lang="en-US" altLang="zh-CN" dirty="0"/>
              <a:t>entries, 4-way set associative</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102</a:t>
            </a:fld>
            <a:endParaRPr lang="en-US" altLang="zh-CN"/>
          </a:p>
        </p:txBody>
      </p:sp>
    </p:spTree>
    <p:extLst>
      <p:ext uri="{BB962C8B-B14F-4D97-AF65-F5344CB8AC3E}">
        <p14:creationId xmlns:p14="http://schemas.microsoft.com/office/powerpoint/2010/main" val="35883684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L1 TLB: 512</a:t>
            </a:r>
            <a:r>
              <a:rPr lang="zh-CN" altLang="en-US" dirty="0"/>
              <a:t> </a:t>
            </a:r>
            <a:r>
              <a:rPr lang="en-US" altLang="zh-CN" dirty="0"/>
              <a:t>entries, 4-way set associative</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103</a:t>
            </a:fld>
            <a:endParaRPr lang="en-US" altLang="zh-CN"/>
          </a:p>
        </p:txBody>
      </p:sp>
    </p:spTree>
    <p:extLst>
      <p:ext uri="{BB962C8B-B14F-4D97-AF65-F5344CB8AC3E}">
        <p14:creationId xmlns:p14="http://schemas.microsoft.com/office/powerpoint/2010/main" val="123218429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32 KiB primary caches: 32 KiB instruction cache, 32 KiB data cache</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104</a:t>
            </a:fld>
            <a:endParaRPr lang="en-US" altLang="zh-CN"/>
          </a:p>
        </p:txBody>
      </p:sp>
    </p:spTree>
    <p:extLst>
      <p:ext uri="{BB962C8B-B14F-4D97-AF65-F5344CB8AC3E}">
        <p14:creationId xmlns:p14="http://schemas.microsoft.com/office/powerpoint/2010/main" val="365704442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2.23 Characteristics of the i7’s TLB structure, which has separate first-level instruction and data TLBs, both backed by a joint second-level TLB. The first-level TLBs support the standard 4 KiB page size, as well as having a limited number of entries of large 2–4 MiB pages; only 4 KiB pages are supported in the second-level TLB. The i7 has the ability to handle two L2 TLB misses in parallel. See Section L.3 of online Appendix L for more discussion of multilevel TLBs and support for multiple page sizes.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112</a:t>
            </a:fld>
            <a:endParaRPr lang="en-US" altLang="zh-CN"/>
          </a:p>
        </p:txBody>
      </p:sp>
    </p:spTree>
    <p:extLst>
      <p:ext uri="{BB962C8B-B14F-4D97-AF65-F5344CB8AC3E}">
        <p14:creationId xmlns:p14="http://schemas.microsoft.com/office/powerpoint/2010/main" val="420837375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2.24 Characteristics of the three-level cache hierarchy in the i7. All three caches use write back and a block size of 64 bytes. The L1 and L2 caches are separate for each core, whereas the L3 cache is shared among the cores on a chip and is a total of 2 MiB per core. All three caches are nonblocking and allow multiple outstanding writes. A merging write buffer is used for the L1 cache, which holds data in the event that the line is not present in L1 when it is written. (That is, an L1 write miss does not cause the line to be allocated.) L3 is inclusive of L1 and L2; we explore this property in further detail when we explain multiprocessor caches. Replacement is by a variant on pseudo-LRU; in the case of L3, the block replaced is always the lowest numbered way whose access bit is off. This is not quite random but is easy to compute.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113</a:t>
            </a:fld>
            <a:endParaRPr lang="en-US" altLang="zh-CN"/>
          </a:p>
        </p:txBody>
      </p:sp>
    </p:spTree>
    <p:extLst>
      <p:ext uri="{BB962C8B-B14F-4D97-AF65-F5344CB8AC3E}">
        <p14:creationId xmlns:p14="http://schemas.microsoft.com/office/powerpoint/2010/main" val="376920802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Figure2.25 TheInteli7memoryhierarchyandthestepsinbothinstructionanddataaccess.Weshowonlyreads. Writes are similar, except that misses are handled by simply placing the data in a write buffer, because the L1 cache is not write-allocated.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114</a:t>
            </a:fld>
            <a:endParaRPr lang="en-US" altLang="zh-CN"/>
          </a:p>
        </p:txBody>
      </p:sp>
    </p:spTree>
    <p:extLst>
      <p:ext uri="{BB962C8B-B14F-4D97-AF65-F5344CB8AC3E}">
        <p14:creationId xmlns:p14="http://schemas.microsoft.com/office/powerpoint/2010/main" val="105610535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Figure2.25 TheInteli7memoryhierarchyandthestepsinbothinstructionanddataaccess.Weshowonlyreads. Writes are similar, except that misses are handled by simply placing the data in a write buffer, because the L1 cache is not write-allocated.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115</a:t>
            </a:fld>
            <a:endParaRPr lang="en-US" altLang="zh-CN"/>
          </a:p>
        </p:txBody>
      </p:sp>
    </p:spTree>
    <p:extLst>
      <p:ext uri="{BB962C8B-B14F-4D97-AF65-F5344CB8AC3E}">
        <p14:creationId xmlns:p14="http://schemas.microsoft.com/office/powerpoint/2010/main" val="1567009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9</a:t>
            </a:fld>
            <a:endParaRPr lang="en-US" altLang="zh-CN"/>
          </a:p>
        </p:txBody>
      </p:sp>
    </p:spTree>
    <p:extLst>
      <p:ext uri="{BB962C8B-B14F-4D97-AF65-F5344CB8AC3E}">
        <p14:creationId xmlns:p14="http://schemas.microsoft.com/office/powerpoint/2010/main" val="96633912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116</a:t>
            </a:fld>
            <a:endParaRPr lang="en-US" altLang="zh-CN"/>
          </a:p>
        </p:txBody>
      </p:sp>
    </p:spTree>
    <p:extLst>
      <p:ext uri="{BB962C8B-B14F-4D97-AF65-F5344CB8AC3E}">
        <p14:creationId xmlns:p14="http://schemas.microsoft.com/office/powerpoint/2010/main" val="328427318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2.26 The L1 data cache miss rate for the SPECint2006 benchmarks is shown in two ways relative to the demand L1 reads: one including both demand and prefetch accesses and one including only demand accesses. The i7 separates out L1 misses for a block not present in the cache and L1 misses for a block already outstanding that is being prefetched from L2; we treat the latter group as hits because they would hit in a blocking cache. These data, like the rest in this section, were collected by Professor Lu Peng and PhD student </a:t>
            </a:r>
            <a:r>
              <a:rPr lang="en-US" sz="1200" kern="1200" dirty="0" err="1">
                <a:solidFill>
                  <a:schemeClr val="tx1"/>
                </a:solidFill>
                <a:effectLst/>
                <a:latin typeface="Arial" charset="0"/>
                <a:ea typeface="宋体" charset="-122"/>
                <a:cs typeface="+mn-cs"/>
              </a:rPr>
              <a:t>Qun</a:t>
            </a:r>
            <a:r>
              <a:rPr lang="en-US" sz="1200" kern="1200" dirty="0">
                <a:solidFill>
                  <a:schemeClr val="tx1"/>
                </a:solidFill>
                <a:effectLst/>
                <a:latin typeface="Arial" charset="0"/>
                <a:ea typeface="宋体" charset="-122"/>
                <a:cs typeface="+mn-cs"/>
              </a:rPr>
              <a:t> Liu, both of Louisiana State University, based on earlier studies of the Intel Core Duo and other processors (see Peng et al., 2008).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117</a:t>
            </a:fld>
            <a:endParaRPr lang="en-US" altLang="zh-CN"/>
          </a:p>
        </p:txBody>
      </p:sp>
    </p:spTree>
    <p:extLst>
      <p:ext uri="{BB962C8B-B14F-4D97-AF65-F5344CB8AC3E}">
        <p14:creationId xmlns:p14="http://schemas.microsoft.com/office/powerpoint/2010/main" val="54905501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2.26 The L1 data cache miss rate for the SPECint2006 benchmarks is shown in two ways relative to the demand L1 reads: one including both demand and prefetch accesses and one including only demand accesses. The i7 separates out L1 misses for a block not present in the cache and L1 misses for a block already outstanding that is being prefetched from L2; we treat the latter group as hits because they would hit in a blocking cache. These data, like the rest in this section, were collected by Professor Lu Peng and PhD student </a:t>
            </a:r>
            <a:r>
              <a:rPr lang="en-US" sz="1200" kern="1200" dirty="0" err="1">
                <a:solidFill>
                  <a:schemeClr val="tx1"/>
                </a:solidFill>
                <a:effectLst/>
                <a:latin typeface="Arial" charset="0"/>
                <a:ea typeface="宋体" charset="-122"/>
                <a:cs typeface="+mn-cs"/>
              </a:rPr>
              <a:t>Qun</a:t>
            </a:r>
            <a:r>
              <a:rPr lang="en-US" sz="1200" kern="1200" dirty="0">
                <a:solidFill>
                  <a:schemeClr val="tx1"/>
                </a:solidFill>
                <a:effectLst/>
                <a:latin typeface="Arial" charset="0"/>
                <a:ea typeface="宋体" charset="-122"/>
                <a:cs typeface="+mn-cs"/>
              </a:rPr>
              <a:t> Liu, both of Louisiana State University, based on earlier studies of the Intel Core Duo and other processors (see Peng et al., 2008).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118</a:t>
            </a:fld>
            <a:endParaRPr lang="en-US" altLang="zh-CN"/>
          </a:p>
        </p:txBody>
      </p:sp>
    </p:spTree>
    <p:extLst>
      <p:ext uri="{BB962C8B-B14F-4D97-AF65-F5344CB8AC3E}">
        <p14:creationId xmlns:p14="http://schemas.microsoft.com/office/powerpoint/2010/main" val="209796143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2.27 The fraction of L2 requests that are prefetches is shown via the columns and the left axis. The right axis and the line shows the prefetch hit rate. These data, like the rest in this section, were collected by Professor Lu Peng and PhD student </a:t>
            </a:r>
            <a:r>
              <a:rPr lang="en-US" sz="1200" kern="1200" dirty="0" err="1">
                <a:solidFill>
                  <a:schemeClr val="tx1"/>
                </a:solidFill>
                <a:effectLst/>
                <a:latin typeface="Arial" charset="0"/>
                <a:ea typeface="宋体" charset="-122"/>
                <a:cs typeface="+mn-cs"/>
              </a:rPr>
              <a:t>Qun</a:t>
            </a:r>
            <a:r>
              <a:rPr lang="en-US" sz="1200" kern="1200" dirty="0">
                <a:solidFill>
                  <a:schemeClr val="tx1"/>
                </a:solidFill>
                <a:effectLst/>
                <a:latin typeface="Arial" charset="0"/>
                <a:ea typeface="宋体" charset="-122"/>
                <a:cs typeface="+mn-cs"/>
              </a:rPr>
              <a:t> Liu, both of Louisiana State University, based on earlier studies of the Intel Core Duo and other processors (see Peng et al., 2008).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119</a:t>
            </a:fld>
            <a:endParaRPr lang="en-US" altLang="zh-CN"/>
          </a:p>
        </p:txBody>
      </p:sp>
    </p:spTree>
    <p:extLst>
      <p:ext uri="{BB962C8B-B14F-4D97-AF65-F5344CB8AC3E}">
        <p14:creationId xmlns:p14="http://schemas.microsoft.com/office/powerpoint/2010/main" val="143907964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To understand the effectiveness of the aggressive prefetch mechanisms in the i7, let’s look at some measurements of prefetching. Figure 2.27 shows both the fraction of L2 requests that are prefetches versus demand requests and the prefetch miss rate. The data are probably astonishing at first glance: there are roughly 1.5 times as many prefetches as there are L2 demand requests, which come directly from L1 misses. Furthermore, the prefetch miss rate is amazingly high, with an average miss rate of 58%. Although the prefetch ratio varies considerably, the pre- fetch miss rate is always significant. At first glance, you might conclude that the designers made a mistake: they are prefetching too much, and the miss rate is too high. Notice, however, that the benchmarks with the higher prefetch ratios (ASTAR, BZIP2, HMMER, LIBQUANTUM, and OMNETPP) also show the greatest gap between the prefetch miss rate and the demand miss rate, more than a factor of 2 in each case. The aggressive prefetching is trading prefetch misses, which occur earlier, for demand misses, which occur later; and as a result, a pipe- line stall is less likely to occur due to the prefetching.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120</a:t>
            </a:fld>
            <a:endParaRPr lang="en-US" altLang="zh-CN"/>
          </a:p>
        </p:txBody>
      </p:sp>
    </p:spTree>
    <p:extLst>
      <p:ext uri="{BB962C8B-B14F-4D97-AF65-F5344CB8AC3E}">
        <p14:creationId xmlns:p14="http://schemas.microsoft.com/office/powerpoint/2010/main" val="295754348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To understand the effectiveness of the aggressive prefetch mechanisms in the i7, let’s look at some measurements of prefetching. Figure 2.27 shows both the fraction of L2 requests that are prefetches versus demand requests and the prefetch miss rate. The data are probably astonishing at first glance: there are roughly 1.5 times as many prefetches as there are L2 demand requests, which come directly from L1 misses. Furthermore, the prefetch miss rate is amazingly high, with an average miss rate of 58%. Although the prefetch ratio varies considerably, the pre- fetch miss rate is always significant. At first glance, you might conclude that the designers made a mistake: they are prefetching too much, and the miss rate is too high. Notice, however, that the benchmarks with the higher prefetch ratios (ASTAR, BZIP2, HMMER, LIBQUANTUM, and OMNETPP) also show the greatest gap between the prefetch miss rate and the demand miss rate, more than a factor of 2 in each case. The aggressive prefetching is trading prefetch misses, which occur earlier, for demand misses, which occur later; and as a result, a pipe- line stall is less likely to occur due to the prefetching.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121</a:t>
            </a:fld>
            <a:endParaRPr lang="en-US" altLang="zh-CN"/>
          </a:p>
        </p:txBody>
      </p:sp>
    </p:spTree>
    <p:extLst>
      <p:ext uri="{BB962C8B-B14F-4D97-AF65-F5344CB8AC3E}">
        <p14:creationId xmlns:p14="http://schemas.microsoft.com/office/powerpoint/2010/main" val="187160798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Similarly, consider the high prefetch miss rate. Suppose that the majority of the prefetches are actually useful (this is hard to measure because it involves tracking individual cache blocks), then a prefetch miss indicates a likely L2 cache miss in the future. Uncovering and handling the miss earlier via the prefetch is likely to reduce the stall cycles. Performance analysis of speculative superscalars, like the i7, has shown that cache misses tend to be the primary cause of pipeline stalls, because it is hard to keep the processor going, especially for longer running L2 and L3 misses. The Intel designers could not easily increase the size of the caches with- out incurring both energy and cycle time impacts; thus the use of aggressive pre- fetching to try to lower effective cache miss penalties is an interesting alternative approach.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122</a:t>
            </a:fld>
            <a:endParaRPr lang="en-US" altLang="zh-CN"/>
          </a:p>
        </p:txBody>
      </p:sp>
    </p:spTree>
    <p:extLst>
      <p:ext uri="{BB962C8B-B14F-4D97-AF65-F5344CB8AC3E}">
        <p14:creationId xmlns:p14="http://schemas.microsoft.com/office/powerpoint/2010/main" val="109864243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Figure2.28 TheL2demandmissrateandprefetchmissrate,bothshownrelativeto all the references to L1, which also includes prefetches, speculative loads that do not complete, and program-generated loads and stores (demand references). These data, like the rest in this section, were collected by Professor Lu Peng and PhD student </a:t>
            </a:r>
            <a:r>
              <a:rPr lang="en-US" sz="1200" kern="1200" dirty="0" err="1">
                <a:solidFill>
                  <a:schemeClr val="tx1"/>
                </a:solidFill>
                <a:effectLst/>
                <a:latin typeface="Arial" charset="0"/>
                <a:ea typeface="宋体" charset="-122"/>
                <a:cs typeface="+mn-cs"/>
              </a:rPr>
              <a:t>Qun</a:t>
            </a:r>
            <a:r>
              <a:rPr lang="en-US" sz="1200" kern="1200" dirty="0">
                <a:solidFill>
                  <a:schemeClr val="tx1"/>
                </a:solidFill>
                <a:effectLst/>
                <a:latin typeface="Arial" charset="0"/>
                <a:ea typeface="宋体" charset="-122"/>
                <a:cs typeface="+mn-cs"/>
              </a:rPr>
              <a:t> Liu, both of Louisiana State University.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123</a:t>
            </a:fld>
            <a:endParaRPr lang="en-US" altLang="zh-CN"/>
          </a:p>
        </p:txBody>
      </p:sp>
    </p:spTree>
    <p:extLst>
      <p:ext uri="{BB962C8B-B14F-4D97-AF65-F5344CB8AC3E}">
        <p14:creationId xmlns:p14="http://schemas.microsoft.com/office/powerpoint/2010/main" val="203860882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Because the cost for a miss to memory is over 100 cycles and the average data miss rate in L2 combining both prefetch and demand misses is over 7%, L3 is obvi- </a:t>
            </a:r>
            <a:r>
              <a:rPr lang="en-US" sz="1200" kern="1200" dirty="0" err="1">
                <a:solidFill>
                  <a:schemeClr val="tx1"/>
                </a:solidFill>
                <a:effectLst/>
                <a:latin typeface="Arial" charset="0"/>
                <a:ea typeface="宋体" charset="-122"/>
                <a:cs typeface="+mn-cs"/>
              </a:rPr>
              <a:t>ously</a:t>
            </a:r>
            <a:r>
              <a:rPr lang="en-US" sz="1200" kern="1200" dirty="0">
                <a:solidFill>
                  <a:schemeClr val="tx1"/>
                </a:solidFill>
                <a:effectLst/>
                <a:latin typeface="Arial" charset="0"/>
                <a:ea typeface="宋体" charset="-122"/>
                <a:cs typeface="+mn-cs"/>
              </a:rPr>
              <a:t> critical. Without L3 and assuming that about one-third of the instructions are loads or stores, L2 cache misses could add over two cycles per instruction to the CPI! Obviously, prefetching past L2 would make no sense without an L3.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In comparison, the average L3 data miss rate of 0.5% is still significant but less than one-third of the L2 demand miss rate and 10 times less than the L1 demand miss rate. Only in two benchmarks (OMNETPP and MCF) is the L3 miss rate above 0.5%; in those two cases, the miss rate of about 2.3% likely dominates all other performance losses.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124</a:t>
            </a:fld>
            <a:endParaRPr lang="en-US" altLang="zh-CN"/>
          </a:p>
        </p:txBody>
      </p:sp>
    </p:spTree>
    <p:extLst>
      <p:ext uri="{BB962C8B-B14F-4D97-AF65-F5344CB8AC3E}">
        <p14:creationId xmlns:p14="http://schemas.microsoft.com/office/powerpoint/2010/main" val="219285226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p:spPr>
      </p:sp>
      <p:sp>
        <p:nvSpPr>
          <p:cNvPr id="962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a typeface="宋体" panose="02010600030101010101" pitchFamily="2" charset="-122"/>
            </a:endParaRPr>
          </a:p>
        </p:txBody>
      </p:sp>
      <p:sp>
        <p:nvSpPr>
          <p:cNvPr id="9626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805A4F09-BA2C-494A-B6B8-58D325C5738E}" type="slidenum">
              <a:rPr lang="en-US" altLang="zh-CN"/>
              <a:pPr eaLnBrk="1" hangingPunct="1"/>
              <a:t>125</a:t>
            </a:fld>
            <a:endParaRPr lang="en-US" altLang="zh-CN"/>
          </a:p>
        </p:txBody>
      </p:sp>
    </p:spTree>
    <p:extLst>
      <p:ext uri="{BB962C8B-B14F-4D97-AF65-F5344CB8AC3E}">
        <p14:creationId xmlns:p14="http://schemas.microsoft.com/office/powerpoint/2010/main" val="3555391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Clearly, banking works best when the accesses naturally spread themselves across the banks, so the mapping of addresses to banks affects the behavior of the memory system. A simple mapping that works well is to spread the addresses of the block sequentially across the banks, called </a:t>
            </a:r>
            <a:r>
              <a:rPr lang="en-US" sz="1200" i="1" kern="1200" dirty="0">
                <a:solidFill>
                  <a:schemeClr val="tx1"/>
                </a:solidFill>
                <a:effectLst/>
                <a:latin typeface="Arial" charset="0"/>
                <a:ea typeface="宋体" charset="-122"/>
                <a:cs typeface="+mn-cs"/>
              </a:rPr>
              <a:t>sequential interleaving</a:t>
            </a:r>
            <a:r>
              <a:rPr lang="en-US" sz="1200" kern="1200" dirty="0">
                <a:solidFill>
                  <a:schemeClr val="tx1"/>
                </a:solidFill>
                <a:effectLst/>
                <a:latin typeface="Arial" charset="0"/>
                <a:ea typeface="宋体" charset="-122"/>
                <a:cs typeface="+mn-cs"/>
              </a:rPr>
              <a:t>. For example, if there are four banks, bank 0 has all blocks whose address modulo 4 is 0, bank 1 has all blocks whose address modulo 4 is 1, and so on.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a:t>
            </a:fld>
            <a:endParaRPr lang="en-US" altLang="zh-CN"/>
          </a:p>
        </p:txBody>
      </p:sp>
    </p:spTree>
    <p:extLst>
      <p:ext uri="{BB962C8B-B14F-4D97-AF65-F5344CB8AC3E}">
        <p14:creationId xmlns:p14="http://schemas.microsoft.com/office/powerpoint/2010/main" val="68618307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2.29 Instruction and data misses per 1000 instructions as cache size varies from 4 KiB to 4096 KiB. Instruction misses for </a:t>
            </a:r>
            <a:r>
              <a:rPr lang="en-US" sz="1200" kern="1200" dirty="0" err="1">
                <a:solidFill>
                  <a:schemeClr val="tx1"/>
                </a:solidFill>
                <a:effectLst/>
                <a:latin typeface="Arial" charset="0"/>
                <a:ea typeface="宋体" charset="-122"/>
                <a:cs typeface="+mn-cs"/>
              </a:rPr>
              <a:t>gcc</a:t>
            </a:r>
            <a:r>
              <a:rPr lang="en-US" sz="1200" kern="1200" dirty="0">
                <a:solidFill>
                  <a:schemeClr val="tx1"/>
                </a:solidFill>
                <a:effectLst/>
                <a:latin typeface="Arial" charset="0"/>
                <a:ea typeface="宋体" charset="-122"/>
                <a:cs typeface="+mn-cs"/>
              </a:rPr>
              <a:t> are 30,000–40,000 times larger than for </a:t>
            </a:r>
            <a:r>
              <a:rPr lang="en-US" sz="1200" kern="1200" dirty="0" err="1">
                <a:solidFill>
                  <a:schemeClr val="tx1"/>
                </a:solidFill>
                <a:effectLst/>
                <a:latin typeface="Arial" charset="0"/>
                <a:ea typeface="宋体" charset="-122"/>
                <a:cs typeface="+mn-cs"/>
              </a:rPr>
              <a:t>lucas</a:t>
            </a:r>
            <a:r>
              <a:rPr lang="en-US" sz="1200" kern="1200" dirty="0">
                <a:solidFill>
                  <a:schemeClr val="tx1"/>
                </a:solidFill>
                <a:effectLst/>
                <a:latin typeface="Arial" charset="0"/>
                <a:ea typeface="宋体" charset="-122"/>
                <a:cs typeface="+mn-cs"/>
              </a:rPr>
              <a:t>, and, conversely, data misses for </a:t>
            </a:r>
            <a:r>
              <a:rPr lang="en-US" sz="1200" kern="1200" dirty="0" err="1">
                <a:solidFill>
                  <a:schemeClr val="tx1"/>
                </a:solidFill>
                <a:effectLst/>
                <a:latin typeface="Arial" charset="0"/>
                <a:ea typeface="宋体" charset="-122"/>
                <a:cs typeface="+mn-cs"/>
              </a:rPr>
              <a:t>lucas</a:t>
            </a:r>
            <a:r>
              <a:rPr lang="en-US" sz="1200" kern="1200" dirty="0">
                <a:solidFill>
                  <a:schemeClr val="tx1"/>
                </a:solidFill>
                <a:effectLst/>
                <a:latin typeface="Arial" charset="0"/>
                <a:ea typeface="宋体" charset="-122"/>
                <a:cs typeface="+mn-cs"/>
              </a:rPr>
              <a:t> are 2–60 times larger than for </a:t>
            </a:r>
            <a:r>
              <a:rPr lang="en-US" sz="1200" kern="1200" dirty="0" err="1">
                <a:solidFill>
                  <a:schemeClr val="tx1"/>
                </a:solidFill>
                <a:effectLst/>
                <a:latin typeface="Arial" charset="0"/>
                <a:ea typeface="宋体" charset="-122"/>
                <a:cs typeface="+mn-cs"/>
              </a:rPr>
              <a:t>gcc</a:t>
            </a:r>
            <a:r>
              <a:rPr lang="en-US" sz="1200" kern="1200" dirty="0">
                <a:solidFill>
                  <a:schemeClr val="tx1"/>
                </a:solidFill>
                <a:effectLst/>
                <a:latin typeface="Arial" charset="0"/>
                <a:ea typeface="宋体" charset="-122"/>
                <a:cs typeface="+mn-cs"/>
              </a:rPr>
              <a:t>. The programs gap, </a:t>
            </a:r>
            <a:r>
              <a:rPr lang="en-US" sz="1200" kern="1200" dirty="0" err="1">
                <a:solidFill>
                  <a:schemeClr val="tx1"/>
                </a:solidFill>
                <a:effectLst/>
                <a:latin typeface="Arial" charset="0"/>
                <a:ea typeface="宋体" charset="-122"/>
                <a:cs typeface="+mn-cs"/>
              </a:rPr>
              <a:t>gcc</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lucas</a:t>
            </a:r>
            <a:r>
              <a:rPr lang="en-US" sz="1200" kern="1200" dirty="0">
                <a:solidFill>
                  <a:schemeClr val="tx1"/>
                </a:solidFill>
                <a:effectLst/>
                <a:latin typeface="Arial" charset="0"/>
                <a:ea typeface="宋体" charset="-122"/>
                <a:cs typeface="+mn-cs"/>
              </a:rPr>
              <a:t> are from the SPEC2000 benchmark suite.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126</a:t>
            </a:fld>
            <a:endParaRPr lang="en-US" altLang="zh-CN"/>
          </a:p>
        </p:txBody>
      </p:sp>
    </p:spTree>
    <p:extLst>
      <p:ext uri="{BB962C8B-B14F-4D97-AF65-F5344CB8AC3E}">
        <p14:creationId xmlns:p14="http://schemas.microsoft.com/office/powerpoint/2010/main" val="140858838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Figure2.30 Instructionmissesper1000referencesforfiveinputstotheperlbench- mark in SPEC2000. There is little variation in misses and little difference between the five inputs for the first 1.9 billion instructions. Running to completion shows how misses vary over the life of the program and how they depend on the input. The top graph shows the running average misses for the first 1.9 billion instructions, which starts at about 2.5 and ends at about 4.7 misses per 1000 references for all five inputs. The bot- tom graph shows the running average misses to run to completion, which takes 16–41 billion instructions depending on the input. After the first 1.9 billion instructions, the misses per 1000 references vary from 2.4 to 7.9 depending on the input. The simulations were for the Alpha processor using separate L1 caches for instructions and data, each being two-way 64 KiB with LRU, and a unified 1 MiB direct-mapped L2 cache.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127</a:t>
            </a:fld>
            <a:endParaRPr lang="en-US" altLang="zh-CN"/>
          </a:p>
        </p:txBody>
      </p:sp>
    </p:spTree>
    <p:extLst>
      <p:ext uri="{BB962C8B-B14F-4D97-AF65-F5344CB8AC3E}">
        <p14:creationId xmlns:p14="http://schemas.microsoft.com/office/powerpoint/2010/main" val="350124562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a:ln/>
        </p:spPr>
      </p:sp>
      <p:sp>
        <p:nvSpPr>
          <p:cNvPr id="11469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following content corresponds to chapter 2 (mostly 2.1 – 2.4)</a:t>
            </a:r>
          </a:p>
          <a:p>
            <a:r>
              <a:rPr lang="en-US" altLang="zh-CN" dirty="0">
                <a:latin typeface="Arial" panose="020B0604020202020204" pitchFamily="34" charset="0"/>
                <a:ea typeface="宋体" panose="02010600030101010101" pitchFamily="2" charset="-122"/>
              </a:rPr>
              <a:t>atop the basic working principles of memory hierarchy we have learnt from Appendix B.</a:t>
            </a:r>
          </a:p>
        </p:txBody>
      </p:sp>
      <p:sp>
        <p:nvSpPr>
          <p:cNvPr id="11469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72CA958-C9A7-430A-B15C-8517BA0532C4}" type="slidenum">
              <a:rPr lang="en-US" altLang="zh-CN"/>
              <a:pPr eaLnBrk="1" hangingPunct="1"/>
              <a:t>128</a:t>
            </a:fld>
            <a:endParaRPr lang="en-US" altLang="zh-CN"/>
          </a:p>
        </p:txBody>
      </p:sp>
    </p:spTree>
    <p:extLst>
      <p:ext uri="{BB962C8B-B14F-4D97-AF65-F5344CB8AC3E}">
        <p14:creationId xmlns:p14="http://schemas.microsoft.com/office/powerpoint/2010/main" val="196500050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3" name="幻灯片图像占位符 1">
            <a:extLst>
              <a:ext uri="{FF2B5EF4-FFF2-40B4-BE49-F238E27FC236}">
                <a16:creationId xmlns:a16="http://schemas.microsoft.com/office/drawing/2014/main" id="{3125FD56-2439-9B43-A2FE-ABFDCD1908EE}"/>
              </a:ext>
            </a:extLst>
          </p:cNvPr>
          <p:cNvSpPr>
            <a:spLocks noGrp="1" noRot="1" noChangeAspect="1" noChangeArrowheads="1" noTextEdit="1"/>
          </p:cNvSpPr>
          <p:nvPr>
            <p:ph type="sldImg"/>
          </p:nvPr>
        </p:nvSpPr>
        <p:spPr>
          <a:ln/>
        </p:spPr>
      </p:sp>
      <p:sp>
        <p:nvSpPr>
          <p:cNvPr id="310274" name="备注占位符 2">
            <a:extLst>
              <a:ext uri="{FF2B5EF4-FFF2-40B4-BE49-F238E27FC236}">
                <a16:creationId xmlns:a16="http://schemas.microsoft.com/office/drawing/2014/main" id="{86FDDD9C-0BA6-5347-8751-23253FFDFE2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310275" name="灯片编号占位符 3">
            <a:extLst>
              <a:ext uri="{FF2B5EF4-FFF2-40B4-BE49-F238E27FC236}">
                <a16:creationId xmlns:a16="http://schemas.microsoft.com/office/drawing/2014/main" id="{531FD899-3401-224D-8389-AD9F27CB5BA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4DE3E4-47B6-FB4F-BC0E-DE2170E11757}"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21702557-3DD7-4999-A109-D5896FB82524}" type="slidenum">
              <a:rPr lang="en-US" altLang="zh-CN"/>
              <a:pPr/>
              <a:t>‹#›</a:t>
            </a:fld>
            <a:endParaRPr lang="en-US" altLang="zh-CN"/>
          </a:p>
        </p:txBody>
      </p:sp>
    </p:spTree>
    <p:extLst>
      <p:ext uri="{BB962C8B-B14F-4D97-AF65-F5344CB8AC3E}">
        <p14:creationId xmlns:p14="http://schemas.microsoft.com/office/powerpoint/2010/main" val="881094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045A4E8-DC67-4869-A9F7-2E73F39DA6BF}" type="slidenum">
              <a:rPr lang="en-US" altLang="zh-CN"/>
              <a:pPr/>
              <a:t>‹#›</a:t>
            </a:fld>
            <a:endParaRPr lang="en-US" altLang="zh-CN"/>
          </a:p>
        </p:txBody>
      </p:sp>
    </p:spTree>
    <p:extLst>
      <p:ext uri="{BB962C8B-B14F-4D97-AF65-F5344CB8AC3E}">
        <p14:creationId xmlns:p14="http://schemas.microsoft.com/office/powerpoint/2010/main" val="2097610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63EB1C2-0A30-4D2A-999E-DBEAFBDB2CAC}" type="slidenum">
              <a:rPr lang="en-US" altLang="zh-CN"/>
              <a:pPr/>
              <a:t>‹#›</a:t>
            </a:fld>
            <a:endParaRPr lang="en-US" altLang="zh-CN"/>
          </a:p>
        </p:txBody>
      </p:sp>
    </p:spTree>
    <p:extLst>
      <p:ext uri="{BB962C8B-B14F-4D97-AF65-F5344CB8AC3E}">
        <p14:creationId xmlns:p14="http://schemas.microsoft.com/office/powerpoint/2010/main" val="1616755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50E49358-31EF-6C4C-9756-D06389627A2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F2BDCD9F-7254-1E44-BC8E-485F1B9B6D0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5E375D4D-F1DB-234C-9536-0C857A40CE6B}"/>
              </a:ext>
            </a:extLst>
          </p:cNvPr>
          <p:cNvSpPr>
            <a:spLocks noGrp="1" noChangeArrowheads="1"/>
          </p:cNvSpPr>
          <p:nvPr>
            <p:ph type="sldNum" sz="quarter" idx="12"/>
          </p:nvPr>
        </p:nvSpPr>
        <p:spPr>
          <a:ln/>
        </p:spPr>
        <p:txBody>
          <a:bodyPr/>
          <a:lstStyle>
            <a:lvl1pPr>
              <a:defRPr/>
            </a:lvl1pPr>
          </a:lstStyle>
          <a:p>
            <a:pPr>
              <a:defRPr/>
            </a:pPr>
            <a:fld id="{BE816B4C-21FA-4D4A-8ECB-99453425375C}" type="slidenum">
              <a:rPr lang="en-US" altLang="zh-CN"/>
              <a:pPr>
                <a:defRPr/>
              </a:pPr>
              <a:t>‹#›</a:t>
            </a:fld>
            <a:endParaRPr lang="en-US" altLang="zh-CN"/>
          </a:p>
        </p:txBody>
      </p:sp>
    </p:spTree>
    <p:extLst>
      <p:ext uri="{BB962C8B-B14F-4D97-AF65-F5344CB8AC3E}">
        <p14:creationId xmlns:p14="http://schemas.microsoft.com/office/powerpoint/2010/main" val="1424419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64FC139-7AFA-2840-AF48-09D53C2D695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8E30222-B028-2844-8B1F-9BDB24BCCF8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BC805DB-7AE4-B543-8ED0-D82C79990EDD}"/>
              </a:ext>
            </a:extLst>
          </p:cNvPr>
          <p:cNvSpPr>
            <a:spLocks noGrp="1" noChangeArrowheads="1"/>
          </p:cNvSpPr>
          <p:nvPr>
            <p:ph type="sldNum" sz="quarter" idx="12"/>
          </p:nvPr>
        </p:nvSpPr>
        <p:spPr>
          <a:ln/>
        </p:spPr>
        <p:txBody>
          <a:bodyPr/>
          <a:lstStyle>
            <a:lvl1pPr>
              <a:defRPr/>
            </a:lvl1pPr>
          </a:lstStyle>
          <a:p>
            <a:pPr>
              <a:defRPr/>
            </a:pPr>
            <a:fld id="{F6574F8D-AA22-0A45-AA12-D0538C285CC8}" type="slidenum">
              <a:rPr lang="en-US" altLang="zh-CN"/>
              <a:pPr>
                <a:defRPr/>
              </a:pPr>
              <a:t>‹#›</a:t>
            </a:fld>
            <a:endParaRPr lang="en-US" altLang="zh-CN"/>
          </a:p>
        </p:txBody>
      </p:sp>
    </p:spTree>
    <p:extLst>
      <p:ext uri="{BB962C8B-B14F-4D97-AF65-F5344CB8AC3E}">
        <p14:creationId xmlns:p14="http://schemas.microsoft.com/office/powerpoint/2010/main" val="23471921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4389DACD-7E92-004D-A270-632BCA1DE9D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A0F9FBB0-9AAD-7840-B775-E70546B6F6F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D861480-0195-6445-BFB6-3823CC25EC72}"/>
              </a:ext>
            </a:extLst>
          </p:cNvPr>
          <p:cNvSpPr>
            <a:spLocks noGrp="1" noChangeArrowheads="1"/>
          </p:cNvSpPr>
          <p:nvPr>
            <p:ph type="sldNum" sz="quarter" idx="12"/>
          </p:nvPr>
        </p:nvSpPr>
        <p:spPr>
          <a:ln/>
        </p:spPr>
        <p:txBody>
          <a:bodyPr/>
          <a:lstStyle>
            <a:lvl1pPr>
              <a:defRPr/>
            </a:lvl1pPr>
          </a:lstStyle>
          <a:p>
            <a:pPr>
              <a:defRPr/>
            </a:pPr>
            <a:fld id="{E849B8A5-B2EB-8644-B566-236F90AB17F1}" type="slidenum">
              <a:rPr lang="en-US" altLang="zh-CN"/>
              <a:pPr>
                <a:defRPr/>
              </a:pPr>
              <a:t>‹#›</a:t>
            </a:fld>
            <a:endParaRPr lang="en-US" altLang="zh-CN"/>
          </a:p>
        </p:txBody>
      </p:sp>
    </p:spTree>
    <p:extLst>
      <p:ext uri="{BB962C8B-B14F-4D97-AF65-F5344CB8AC3E}">
        <p14:creationId xmlns:p14="http://schemas.microsoft.com/office/powerpoint/2010/main" val="14897326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BC7014DA-BF18-874C-A059-9220C5FF1EF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4207FC0-42AA-D240-8738-5692534B370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1CDD590-F103-3244-8451-676D82E221F2}"/>
              </a:ext>
            </a:extLst>
          </p:cNvPr>
          <p:cNvSpPr>
            <a:spLocks noGrp="1" noChangeArrowheads="1"/>
          </p:cNvSpPr>
          <p:nvPr>
            <p:ph type="sldNum" sz="quarter" idx="12"/>
          </p:nvPr>
        </p:nvSpPr>
        <p:spPr>
          <a:ln/>
        </p:spPr>
        <p:txBody>
          <a:bodyPr/>
          <a:lstStyle>
            <a:lvl1pPr>
              <a:defRPr/>
            </a:lvl1pPr>
          </a:lstStyle>
          <a:p>
            <a:pPr>
              <a:defRPr/>
            </a:pPr>
            <a:fld id="{0AACE061-6A35-1E4D-84C3-8FE9536868E3}" type="slidenum">
              <a:rPr lang="en-US" altLang="zh-CN"/>
              <a:pPr>
                <a:defRPr/>
              </a:pPr>
              <a:t>‹#›</a:t>
            </a:fld>
            <a:endParaRPr lang="en-US" altLang="zh-CN"/>
          </a:p>
        </p:txBody>
      </p:sp>
    </p:spTree>
    <p:extLst>
      <p:ext uri="{BB962C8B-B14F-4D97-AF65-F5344CB8AC3E}">
        <p14:creationId xmlns:p14="http://schemas.microsoft.com/office/powerpoint/2010/main" val="21688322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C387B2AA-4D0C-7E41-AF09-5BCCCE79617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0CD3CCAE-9F2A-0443-A3DA-9E838C00FF4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44E5B768-0819-3947-AC1A-059312C298A7}"/>
              </a:ext>
            </a:extLst>
          </p:cNvPr>
          <p:cNvSpPr>
            <a:spLocks noGrp="1" noChangeArrowheads="1"/>
          </p:cNvSpPr>
          <p:nvPr>
            <p:ph type="sldNum" sz="quarter" idx="12"/>
          </p:nvPr>
        </p:nvSpPr>
        <p:spPr>
          <a:ln/>
        </p:spPr>
        <p:txBody>
          <a:bodyPr/>
          <a:lstStyle>
            <a:lvl1pPr>
              <a:defRPr/>
            </a:lvl1pPr>
          </a:lstStyle>
          <a:p>
            <a:pPr>
              <a:defRPr/>
            </a:pPr>
            <a:fld id="{80831AB5-7CF5-8849-87E6-8207DBED5932}" type="slidenum">
              <a:rPr lang="en-US" altLang="zh-CN"/>
              <a:pPr>
                <a:defRPr/>
              </a:pPr>
              <a:t>‹#›</a:t>
            </a:fld>
            <a:endParaRPr lang="en-US" altLang="zh-CN"/>
          </a:p>
        </p:txBody>
      </p:sp>
    </p:spTree>
    <p:extLst>
      <p:ext uri="{BB962C8B-B14F-4D97-AF65-F5344CB8AC3E}">
        <p14:creationId xmlns:p14="http://schemas.microsoft.com/office/powerpoint/2010/main" val="9198598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C9237E5C-9665-5C42-9A05-1E62ED54BCF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E3A40EC0-8536-F246-99FA-B2A0DB09293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430526A2-370F-BB47-96C0-B4242AF13214}"/>
              </a:ext>
            </a:extLst>
          </p:cNvPr>
          <p:cNvSpPr>
            <a:spLocks noGrp="1" noChangeArrowheads="1"/>
          </p:cNvSpPr>
          <p:nvPr>
            <p:ph type="sldNum" sz="quarter" idx="12"/>
          </p:nvPr>
        </p:nvSpPr>
        <p:spPr>
          <a:ln/>
        </p:spPr>
        <p:txBody>
          <a:bodyPr/>
          <a:lstStyle>
            <a:lvl1pPr>
              <a:defRPr/>
            </a:lvl1pPr>
          </a:lstStyle>
          <a:p>
            <a:pPr>
              <a:defRPr/>
            </a:pPr>
            <a:fld id="{0D5745BF-5085-5742-87CE-4AFB9B673ACB}" type="slidenum">
              <a:rPr lang="en-US" altLang="zh-CN"/>
              <a:pPr>
                <a:defRPr/>
              </a:pPr>
              <a:t>‹#›</a:t>
            </a:fld>
            <a:endParaRPr lang="en-US" altLang="zh-CN"/>
          </a:p>
        </p:txBody>
      </p:sp>
    </p:spTree>
    <p:extLst>
      <p:ext uri="{BB962C8B-B14F-4D97-AF65-F5344CB8AC3E}">
        <p14:creationId xmlns:p14="http://schemas.microsoft.com/office/powerpoint/2010/main" val="42606653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81F2EBC-A0EC-C84A-A28E-86BBE0DE4A2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F0167835-2B93-D24B-88CF-AE8D67E5576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C9DC2E55-FDB2-0A41-8AAD-525ED3BEFD96}"/>
              </a:ext>
            </a:extLst>
          </p:cNvPr>
          <p:cNvSpPr>
            <a:spLocks noGrp="1" noChangeArrowheads="1"/>
          </p:cNvSpPr>
          <p:nvPr>
            <p:ph type="sldNum" sz="quarter" idx="12"/>
          </p:nvPr>
        </p:nvSpPr>
        <p:spPr>
          <a:ln/>
        </p:spPr>
        <p:txBody>
          <a:bodyPr/>
          <a:lstStyle>
            <a:lvl1pPr>
              <a:defRPr/>
            </a:lvl1pPr>
          </a:lstStyle>
          <a:p>
            <a:pPr>
              <a:defRPr/>
            </a:pPr>
            <a:fld id="{F889F54A-8AB5-9542-989D-8E68B6D2CC39}" type="slidenum">
              <a:rPr lang="en-US" altLang="zh-CN"/>
              <a:pPr>
                <a:defRPr/>
              </a:pPr>
              <a:t>‹#›</a:t>
            </a:fld>
            <a:endParaRPr lang="en-US" altLang="zh-CN"/>
          </a:p>
        </p:txBody>
      </p:sp>
    </p:spTree>
    <p:extLst>
      <p:ext uri="{BB962C8B-B14F-4D97-AF65-F5344CB8AC3E}">
        <p14:creationId xmlns:p14="http://schemas.microsoft.com/office/powerpoint/2010/main" val="768571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2626E80A-F859-A340-B2D9-6EE80A2E0ED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4662E259-3ADF-444F-917B-524B7D53B52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C89749EE-F27F-294D-AE5B-466F2E4A1DA1}"/>
              </a:ext>
            </a:extLst>
          </p:cNvPr>
          <p:cNvSpPr>
            <a:spLocks noGrp="1" noChangeArrowheads="1"/>
          </p:cNvSpPr>
          <p:nvPr>
            <p:ph type="sldNum" sz="quarter" idx="12"/>
          </p:nvPr>
        </p:nvSpPr>
        <p:spPr>
          <a:ln/>
        </p:spPr>
        <p:txBody>
          <a:bodyPr/>
          <a:lstStyle>
            <a:lvl1pPr>
              <a:defRPr/>
            </a:lvl1pPr>
          </a:lstStyle>
          <a:p>
            <a:pPr>
              <a:defRPr/>
            </a:pPr>
            <a:fld id="{0F1580A6-853C-DD4B-BA16-B3169A26F309}" type="slidenum">
              <a:rPr lang="en-US" altLang="zh-CN"/>
              <a:pPr>
                <a:defRPr/>
              </a:pPr>
              <a:t>‹#›</a:t>
            </a:fld>
            <a:endParaRPr lang="en-US" altLang="zh-CN"/>
          </a:p>
        </p:txBody>
      </p:sp>
    </p:spTree>
    <p:extLst>
      <p:ext uri="{BB962C8B-B14F-4D97-AF65-F5344CB8AC3E}">
        <p14:creationId xmlns:p14="http://schemas.microsoft.com/office/powerpoint/2010/main" val="585933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770838E-B040-4187-ADD3-E799B4C0C8CF}" type="slidenum">
              <a:rPr lang="en-US" altLang="zh-CN"/>
              <a:pPr/>
              <a:t>‹#›</a:t>
            </a:fld>
            <a:endParaRPr lang="en-US" altLang="zh-CN"/>
          </a:p>
        </p:txBody>
      </p:sp>
    </p:spTree>
    <p:extLst>
      <p:ext uri="{BB962C8B-B14F-4D97-AF65-F5344CB8AC3E}">
        <p14:creationId xmlns:p14="http://schemas.microsoft.com/office/powerpoint/2010/main" val="29958176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13637C7A-A3DC-9148-885C-14D16E672D2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1F0C5C40-EE18-BD48-B14B-B44CD8BAB47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A099EB4D-F71F-8B49-839A-BF4EEA651B1E}"/>
              </a:ext>
            </a:extLst>
          </p:cNvPr>
          <p:cNvSpPr>
            <a:spLocks noGrp="1" noChangeArrowheads="1"/>
          </p:cNvSpPr>
          <p:nvPr>
            <p:ph type="sldNum" sz="quarter" idx="12"/>
          </p:nvPr>
        </p:nvSpPr>
        <p:spPr>
          <a:ln/>
        </p:spPr>
        <p:txBody>
          <a:bodyPr/>
          <a:lstStyle>
            <a:lvl1pPr>
              <a:defRPr/>
            </a:lvl1pPr>
          </a:lstStyle>
          <a:p>
            <a:pPr>
              <a:defRPr/>
            </a:pPr>
            <a:fld id="{A8B3E1E5-603D-B445-A5E2-AF79E5E41CC1}" type="slidenum">
              <a:rPr lang="en-US" altLang="zh-CN"/>
              <a:pPr>
                <a:defRPr/>
              </a:pPr>
              <a:t>‹#›</a:t>
            </a:fld>
            <a:endParaRPr lang="en-US" altLang="zh-CN"/>
          </a:p>
        </p:txBody>
      </p:sp>
    </p:spTree>
    <p:extLst>
      <p:ext uri="{BB962C8B-B14F-4D97-AF65-F5344CB8AC3E}">
        <p14:creationId xmlns:p14="http://schemas.microsoft.com/office/powerpoint/2010/main" val="28407887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4FDDB58-6A83-734C-8428-90AFB26F6DE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4DD4406-07E3-C54C-A822-BE1888317BD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AC98CA35-E9AF-424B-9493-F96C914E47A5}"/>
              </a:ext>
            </a:extLst>
          </p:cNvPr>
          <p:cNvSpPr>
            <a:spLocks noGrp="1" noChangeArrowheads="1"/>
          </p:cNvSpPr>
          <p:nvPr>
            <p:ph type="sldNum" sz="quarter" idx="12"/>
          </p:nvPr>
        </p:nvSpPr>
        <p:spPr>
          <a:ln/>
        </p:spPr>
        <p:txBody>
          <a:bodyPr/>
          <a:lstStyle>
            <a:lvl1pPr>
              <a:defRPr/>
            </a:lvl1pPr>
          </a:lstStyle>
          <a:p>
            <a:pPr>
              <a:defRPr/>
            </a:pPr>
            <a:fld id="{BFBECEF0-5BEB-CD48-9C6D-DB4755160EAE}" type="slidenum">
              <a:rPr lang="en-US" altLang="zh-CN"/>
              <a:pPr>
                <a:defRPr/>
              </a:pPr>
              <a:t>‹#›</a:t>
            </a:fld>
            <a:endParaRPr lang="en-US" altLang="zh-CN"/>
          </a:p>
        </p:txBody>
      </p:sp>
    </p:spTree>
    <p:extLst>
      <p:ext uri="{BB962C8B-B14F-4D97-AF65-F5344CB8AC3E}">
        <p14:creationId xmlns:p14="http://schemas.microsoft.com/office/powerpoint/2010/main" val="1725354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1FF8B8C-E4FC-DE4C-AA98-891787707F8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58284803-5A23-B74F-9BCA-C0EAA4F3C8D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8BEA3C5-924B-B147-8E27-BAB588DF6A35}"/>
              </a:ext>
            </a:extLst>
          </p:cNvPr>
          <p:cNvSpPr>
            <a:spLocks noGrp="1" noChangeArrowheads="1"/>
          </p:cNvSpPr>
          <p:nvPr>
            <p:ph type="sldNum" sz="quarter" idx="12"/>
          </p:nvPr>
        </p:nvSpPr>
        <p:spPr>
          <a:ln/>
        </p:spPr>
        <p:txBody>
          <a:bodyPr/>
          <a:lstStyle>
            <a:lvl1pPr>
              <a:defRPr/>
            </a:lvl1pPr>
          </a:lstStyle>
          <a:p>
            <a:pPr>
              <a:defRPr/>
            </a:pPr>
            <a:fld id="{4235CA23-7B70-1148-BCF4-162F7E74AC84}" type="slidenum">
              <a:rPr lang="en-US" altLang="zh-CN"/>
              <a:pPr>
                <a:defRPr/>
              </a:pPr>
              <a:t>‹#›</a:t>
            </a:fld>
            <a:endParaRPr lang="en-US" altLang="zh-CN"/>
          </a:p>
        </p:txBody>
      </p:sp>
    </p:spTree>
    <p:extLst>
      <p:ext uri="{BB962C8B-B14F-4D97-AF65-F5344CB8AC3E}">
        <p14:creationId xmlns:p14="http://schemas.microsoft.com/office/powerpoint/2010/main" val="567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9A99F5F-BAB9-4BE0-84BC-D4D146690A4B}" type="slidenum">
              <a:rPr lang="en-US" altLang="zh-CN"/>
              <a:pPr/>
              <a:t>‹#›</a:t>
            </a:fld>
            <a:endParaRPr lang="en-US" altLang="zh-CN"/>
          </a:p>
        </p:txBody>
      </p:sp>
    </p:spTree>
    <p:extLst>
      <p:ext uri="{BB962C8B-B14F-4D97-AF65-F5344CB8AC3E}">
        <p14:creationId xmlns:p14="http://schemas.microsoft.com/office/powerpoint/2010/main" val="721751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2FB299FA-D739-4B59-81B5-3E20A08861F4}" type="slidenum">
              <a:rPr lang="en-US" altLang="zh-CN"/>
              <a:pPr/>
              <a:t>‹#›</a:t>
            </a:fld>
            <a:endParaRPr lang="en-US" altLang="zh-CN"/>
          </a:p>
        </p:txBody>
      </p:sp>
    </p:spTree>
    <p:extLst>
      <p:ext uri="{BB962C8B-B14F-4D97-AF65-F5344CB8AC3E}">
        <p14:creationId xmlns:p14="http://schemas.microsoft.com/office/powerpoint/2010/main" val="2811574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fld id="{9FFCC569-B828-46AD-B344-F57417265D79}" type="slidenum">
              <a:rPr lang="en-US" altLang="zh-CN"/>
              <a:pPr/>
              <a:t>‹#›</a:t>
            </a:fld>
            <a:endParaRPr lang="en-US" altLang="zh-CN"/>
          </a:p>
        </p:txBody>
      </p:sp>
    </p:spTree>
    <p:extLst>
      <p:ext uri="{BB962C8B-B14F-4D97-AF65-F5344CB8AC3E}">
        <p14:creationId xmlns:p14="http://schemas.microsoft.com/office/powerpoint/2010/main" val="1622635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fld id="{F0B58C8E-3EF7-497B-888A-88ABA4C4AE5B}" type="slidenum">
              <a:rPr lang="en-US" altLang="zh-CN"/>
              <a:pPr/>
              <a:t>‹#›</a:t>
            </a:fld>
            <a:endParaRPr lang="en-US" altLang="zh-CN"/>
          </a:p>
        </p:txBody>
      </p:sp>
    </p:spTree>
    <p:extLst>
      <p:ext uri="{BB962C8B-B14F-4D97-AF65-F5344CB8AC3E}">
        <p14:creationId xmlns:p14="http://schemas.microsoft.com/office/powerpoint/2010/main" val="3718602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fld id="{8D69050C-C5C0-4C2A-8837-D75C8562CAD5}" type="slidenum">
              <a:rPr lang="en-US" altLang="zh-CN"/>
              <a:pPr/>
              <a:t>‹#›</a:t>
            </a:fld>
            <a:endParaRPr lang="en-US" altLang="zh-CN"/>
          </a:p>
        </p:txBody>
      </p:sp>
    </p:spTree>
    <p:extLst>
      <p:ext uri="{BB962C8B-B14F-4D97-AF65-F5344CB8AC3E}">
        <p14:creationId xmlns:p14="http://schemas.microsoft.com/office/powerpoint/2010/main" val="184911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FFC6D2E0-0B8B-45B5-B38E-FF5B298E7F57}" type="slidenum">
              <a:rPr lang="en-US" altLang="zh-CN"/>
              <a:pPr/>
              <a:t>‹#›</a:t>
            </a:fld>
            <a:endParaRPr lang="en-US" altLang="zh-CN"/>
          </a:p>
        </p:txBody>
      </p:sp>
    </p:spTree>
    <p:extLst>
      <p:ext uri="{BB962C8B-B14F-4D97-AF65-F5344CB8AC3E}">
        <p14:creationId xmlns:p14="http://schemas.microsoft.com/office/powerpoint/2010/main" val="2902644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0A146220-E3E9-4550-8C09-BB27D26166D8}" type="slidenum">
              <a:rPr lang="en-US" altLang="zh-CN"/>
              <a:pPr/>
              <a:t>‹#›</a:t>
            </a:fld>
            <a:endParaRPr lang="en-US" altLang="zh-CN"/>
          </a:p>
        </p:txBody>
      </p:sp>
    </p:spTree>
    <p:extLst>
      <p:ext uri="{BB962C8B-B14F-4D97-AF65-F5344CB8AC3E}">
        <p14:creationId xmlns:p14="http://schemas.microsoft.com/office/powerpoint/2010/main" val="1914528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宋体"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Verdana" panose="020B0604030504040204" pitchFamily="34" charset="0"/>
              </a:defRPr>
            </a:lvl1pPr>
          </a:lstStyle>
          <a:p>
            <a:fld id="{F7F7FDB2-3292-4D32-A6B3-A0FBE55C7081}"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66DCAAF-156F-7C46-A4E3-5DF279620017}"/>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B1C974D1-4FD3-C74D-9BD2-582A218CA960}"/>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D86A6EF8-EE49-1D4F-ACBB-D59C2B7C1D9C}"/>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latin typeface="Arial" charset="0"/>
              </a:defRPr>
            </a:lvl1pPr>
          </a:lstStyle>
          <a:p>
            <a:pPr>
              <a:defRPr/>
            </a:pPr>
            <a:endParaRPr lang="en-US" altLang="zh-CN"/>
          </a:p>
        </p:txBody>
      </p:sp>
      <p:sp>
        <p:nvSpPr>
          <p:cNvPr id="1029" name="Rectangle 5">
            <a:extLst>
              <a:ext uri="{FF2B5EF4-FFF2-40B4-BE49-F238E27FC236}">
                <a16:creationId xmlns:a16="http://schemas.microsoft.com/office/drawing/2014/main" id="{5984D3F9-FA04-574B-AE8A-71044112E35D}"/>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latin typeface="Arial" charset="0"/>
              </a:defRPr>
            </a:lvl1pPr>
          </a:lstStyle>
          <a:p>
            <a:pPr>
              <a:defRPr/>
            </a:pPr>
            <a:endParaRPr lang="en-US" altLang="zh-CN"/>
          </a:p>
        </p:txBody>
      </p:sp>
      <p:sp>
        <p:nvSpPr>
          <p:cNvPr id="1030" name="Rectangle 6">
            <a:extLst>
              <a:ext uri="{FF2B5EF4-FFF2-40B4-BE49-F238E27FC236}">
                <a16:creationId xmlns:a16="http://schemas.microsoft.com/office/drawing/2014/main" id="{CDB1B248-72B2-8844-B30F-6F2D139E7A79}"/>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lvl1pPr>
          </a:lstStyle>
          <a:p>
            <a:pPr>
              <a:defRPr/>
            </a:pPr>
            <a:fld id="{8AA18277-9E9E-BA44-B4A3-1E092B65D3B8}" type="slidenum">
              <a:rPr lang="en-US" altLang="zh-CN"/>
              <a:pPr>
                <a:defRPr/>
              </a:pPr>
              <a:t>‹#›</a:t>
            </a:fld>
            <a:endParaRPr lang="en-US" altLang="zh-CN"/>
          </a:p>
        </p:txBody>
      </p:sp>
    </p:spTree>
    <p:extLst>
      <p:ext uri="{BB962C8B-B14F-4D97-AF65-F5344CB8AC3E}">
        <p14:creationId xmlns:p14="http://schemas.microsoft.com/office/powerpoint/2010/main" val="8343835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93.xml"/><Relationship Id="rId1" Type="http://schemas.openxmlformats.org/officeDocument/2006/relationships/slideLayout" Target="../slideLayouts/slideLayout13.xml"/></Relationships>
</file>

<file path=ppt/slides/_rels/slide1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132.xml.rels><?xml version="1.0" encoding="UTF-8" standalone="yes"?>
<Relationships xmlns="http://schemas.openxmlformats.org/package/2006/relationships"><Relationship Id="rId3" Type="http://schemas.openxmlformats.org/officeDocument/2006/relationships/hyperlink" Target="http://www.56.com/u93/v_NTY2ODY4NjY.html" TargetMode="External"/><Relationship Id="rId2" Type="http://schemas.openxmlformats.org/officeDocument/2006/relationships/hyperlink" Target="http://www.1905.com/vod/play/85460.shtml?__hz=55a7cf9c71f1c9c4&amp;ref=baidu1905com#themeFilm" TargetMode="Externa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/comparch2021</a:t>
            </a:r>
            <a:endParaRPr lang="en-US" altLang="zh-CN" sz="2800" i="1" dirty="0"/>
          </a:p>
        </p:txBody>
      </p:sp>
      <p:sp>
        <p:nvSpPr>
          <p:cNvPr id="4" name="矩形 3"/>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t>05</a:t>
            </a:r>
            <a:endParaRPr lang="zh-CN" altLang="en-US" sz="3600" b="1" dirty="0"/>
          </a:p>
        </p:txBody>
      </p:sp>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Memory Hierarchy</a:t>
            </a:r>
            <a:r>
              <a:rPr lang="zh-CN" altLang="en-US" dirty="0"/>
              <a:t> </a:t>
            </a:r>
            <a:r>
              <a:rPr lang="en-US" altLang="zh-CN" dirty="0"/>
              <a:t>Design</a:t>
            </a:r>
            <a:br>
              <a:rPr lang="en-US" altLang="zh-CN" dirty="0"/>
            </a:br>
            <a:r>
              <a:rPr lang="en-US" altLang="zh-CN" dirty="0"/>
              <a:t>Advances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EF4F0C-798F-9643-88EA-6DC3B920738E}"/>
              </a:ext>
            </a:extLst>
          </p:cNvPr>
          <p:cNvPicPr>
            <a:picLocks noChangeAspect="1"/>
          </p:cNvPicPr>
          <p:nvPr/>
        </p:nvPicPr>
        <p:blipFill>
          <a:blip r:embed="rId3"/>
          <a:stretch>
            <a:fillRect/>
          </a:stretch>
        </p:blipFill>
        <p:spPr>
          <a:xfrm>
            <a:off x="0" y="5107321"/>
            <a:ext cx="9144000" cy="1598279"/>
          </a:xfrm>
          <a:prstGeom prst="rect">
            <a:avLst/>
          </a:prstGeom>
        </p:spPr>
      </p:pic>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#3: </a:t>
            </a:r>
            <a:r>
              <a:rPr lang="en-US" altLang="zh-CN" dirty="0" err="1"/>
              <a:t>Multibanked</a:t>
            </a:r>
            <a:r>
              <a:rPr lang="en-US" altLang="zh-CN" dirty="0"/>
              <a:t> Caches</a:t>
            </a:r>
          </a:p>
        </p:txBody>
      </p:sp>
      <p:sp>
        <p:nvSpPr>
          <p:cNvPr id="28675" name="Rectangle 3"/>
          <p:cNvSpPr>
            <a:spLocks noGrp="1" noChangeArrowheads="1"/>
          </p:cNvSpPr>
          <p:nvPr>
            <p:ph type="body" idx="1"/>
          </p:nvPr>
        </p:nvSpPr>
        <p:spPr/>
        <p:txBody>
          <a:bodyPr/>
          <a:lstStyle/>
          <a:p>
            <a:pPr eaLnBrk="1" hangingPunct="1"/>
            <a:r>
              <a:rPr lang="en-US" altLang="zh-CN" dirty="0"/>
              <a:t>Increase cache bandwidth</a:t>
            </a:r>
          </a:p>
          <a:p>
            <a:pPr eaLnBrk="1" hangingPunct="1"/>
            <a:r>
              <a:rPr lang="en-US" altLang="zh-CN" dirty="0"/>
              <a:t>Divide cache into independent banks that support </a:t>
            </a:r>
            <a:r>
              <a:rPr lang="en-US" altLang="zh-CN" dirty="0">
                <a:solidFill>
                  <a:srgbClr val="00FF00"/>
                </a:solidFill>
              </a:rPr>
              <a:t>simultaneous accesses</a:t>
            </a:r>
          </a:p>
          <a:p>
            <a:pPr eaLnBrk="1" hangingPunct="1"/>
            <a:r>
              <a:rPr lang="en-US" altLang="zh-CN" dirty="0">
                <a:solidFill>
                  <a:srgbClr val="00B0F0"/>
                </a:solidFill>
              </a:rPr>
              <a:t>Sequential interleaving</a:t>
            </a:r>
          </a:p>
          <a:p>
            <a:pPr eaLnBrk="1" hangingPunct="1">
              <a:buFontTx/>
              <a:buNone/>
            </a:pPr>
            <a:r>
              <a:rPr lang="en-US" altLang="zh-CN" dirty="0"/>
              <a:t>	spread the addresses of blocks sequentially across the banks</a:t>
            </a:r>
          </a:p>
        </p:txBody>
      </p:sp>
      <p:sp>
        <p:nvSpPr>
          <p:cNvPr id="28677" name="Line 4"/>
          <p:cNvSpPr>
            <a:spLocks noChangeShapeType="1"/>
          </p:cNvSpPr>
          <p:nvPr/>
        </p:nvSpPr>
        <p:spPr bwMode="auto">
          <a:xfrm>
            <a:off x="20574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8678" name="Line 4"/>
          <p:cNvSpPr>
            <a:spLocks noChangeShapeType="1"/>
          </p:cNvSpPr>
          <p:nvPr/>
        </p:nvSpPr>
        <p:spPr bwMode="auto">
          <a:xfrm>
            <a:off x="4419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8679" name="Line 4"/>
          <p:cNvSpPr>
            <a:spLocks noChangeShapeType="1"/>
          </p:cNvSpPr>
          <p:nvPr/>
        </p:nvSpPr>
        <p:spPr bwMode="auto">
          <a:xfrm>
            <a:off x="6705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8680" name="Line 4"/>
          <p:cNvSpPr>
            <a:spLocks noChangeShapeType="1"/>
          </p:cNvSpPr>
          <p:nvPr/>
        </p:nvSpPr>
        <p:spPr bwMode="auto">
          <a:xfrm>
            <a:off x="8991600" y="50292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25983966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0154CD11-1BB8-1F4A-B2FB-E2E155D520DC}"/>
              </a:ext>
            </a:extLst>
          </p:cNvPr>
          <p:cNvSpPr txBox="1">
            <a:spLocks noChangeArrowheads="1"/>
          </p:cNvSpPr>
          <p:nvPr/>
        </p:nvSpPr>
        <p:spPr bwMode="auto">
          <a:xfrm>
            <a:off x="5767468" y="2262897"/>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19 = 32 - 7 - 6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45850DA0-7E75-6246-92ED-98992884EF3B}"/>
              </a:ext>
            </a:extLst>
          </p:cNvPr>
          <p:cNvSpPr/>
          <p:nvPr/>
        </p:nvSpPr>
        <p:spPr>
          <a:xfrm>
            <a:off x="5386468" y="2186697"/>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7" name="TextBox 6">
            <a:extLst>
              <a:ext uri="{FF2B5EF4-FFF2-40B4-BE49-F238E27FC236}">
                <a16:creationId xmlns:a16="http://schemas.microsoft.com/office/drawing/2014/main" id="{461A37EB-4C86-7E4B-8DF6-8B2703C840D8}"/>
              </a:ext>
            </a:extLst>
          </p:cNvPr>
          <p:cNvSpPr txBox="1">
            <a:spLocks noChangeArrowheads="1"/>
          </p:cNvSpPr>
          <p:nvPr/>
        </p:nvSpPr>
        <p:spPr bwMode="auto">
          <a:xfrm>
            <a:off x="1498297" y="2526268"/>
            <a:ext cx="34487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Should RPN be compared with?</a:t>
            </a:r>
            <a:endParaRPr lang="zh-CN" altLang="en-US" sz="1800" dirty="0">
              <a:solidFill>
                <a:srgbClr val="00B0F0"/>
              </a:solidFill>
              <a:latin typeface="Arial" panose="020B0604020202020204" pitchFamily="34" charset="0"/>
            </a:endParaRPr>
          </a:p>
        </p:txBody>
      </p:sp>
      <p:sp>
        <p:nvSpPr>
          <p:cNvPr id="18" name="TextBox 6">
            <a:extLst>
              <a:ext uri="{FF2B5EF4-FFF2-40B4-BE49-F238E27FC236}">
                <a16:creationId xmlns:a16="http://schemas.microsoft.com/office/drawing/2014/main" id="{7BD9E8B4-1263-9B47-ADFF-A74E90EBDE37}"/>
              </a:ext>
            </a:extLst>
          </p:cNvPr>
          <p:cNvSpPr txBox="1">
            <a:spLocks noChangeArrowheads="1"/>
          </p:cNvSpPr>
          <p:nvPr/>
        </p:nvSpPr>
        <p:spPr bwMode="auto">
          <a:xfrm>
            <a:off x="1498297" y="2819400"/>
            <a:ext cx="47086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virtually indexed, physically tagged</a:t>
            </a:r>
            <a:endParaRPr lang="zh-CN" altLang="en-US" sz="1800" dirty="0">
              <a:solidFill>
                <a:srgbClr val="00B0F0"/>
              </a:solidFill>
              <a:latin typeface="Arial" panose="020B0604020202020204" pitchFamily="34" charset="0"/>
            </a:endParaRPr>
          </a:p>
        </p:txBody>
      </p:sp>
    </p:spTree>
    <p:extLst>
      <p:ext uri="{BB962C8B-B14F-4D97-AF65-F5344CB8AC3E}">
        <p14:creationId xmlns:p14="http://schemas.microsoft.com/office/powerpoint/2010/main" val="115543336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3"/>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0154CD11-1BB8-1F4A-B2FB-E2E155D520DC}"/>
              </a:ext>
            </a:extLst>
          </p:cNvPr>
          <p:cNvSpPr txBox="1">
            <a:spLocks noChangeArrowheads="1"/>
          </p:cNvSpPr>
          <p:nvPr/>
        </p:nvSpPr>
        <p:spPr bwMode="auto">
          <a:xfrm>
            <a:off x="5767468" y="2262897"/>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19 = 32 - 7 - 6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45850DA0-7E75-6246-92ED-98992884EF3B}"/>
              </a:ext>
            </a:extLst>
          </p:cNvPr>
          <p:cNvSpPr/>
          <p:nvPr/>
        </p:nvSpPr>
        <p:spPr>
          <a:xfrm>
            <a:off x="5386468" y="2186697"/>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7" name="TextBox 6">
            <a:extLst>
              <a:ext uri="{FF2B5EF4-FFF2-40B4-BE49-F238E27FC236}">
                <a16:creationId xmlns:a16="http://schemas.microsoft.com/office/drawing/2014/main" id="{461A37EB-4C86-7E4B-8DF6-8B2703C840D8}"/>
              </a:ext>
            </a:extLst>
          </p:cNvPr>
          <p:cNvSpPr txBox="1">
            <a:spLocks noChangeArrowheads="1"/>
          </p:cNvSpPr>
          <p:nvPr/>
        </p:nvSpPr>
        <p:spPr bwMode="auto">
          <a:xfrm>
            <a:off x="1498297" y="2526268"/>
            <a:ext cx="34487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Should RPN be compared with?</a:t>
            </a:r>
            <a:endParaRPr lang="zh-CN" altLang="en-US" sz="1800" dirty="0">
              <a:solidFill>
                <a:srgbClr val="00B0F0"/>
              </a:solidFill>
              <a:latin typeface="Arial" panose="020B0604020202020204" pitchFamily="34" charset="0"/>
            </a:endParaRPr>
          </a:p>
        </p:txBody>
      </p:sp>
      <p:sp>
        <p:nvSpPr>
          <p:cNvPr id="18" name="TextBox 6">
            <a:extLst>
              <a:ext uri="{FF2B5EF4-FFF2-40B4-BE49-F238E27FC236}">
                <a16:creationId xmlns:a16="http://schemas.microsoft.com/office/drawing/2014/main" id="{7BD9E8B4-1263-9B47-ADFF-A74E90EBDE37}"/>
              </a:ext>
            </a:extLst>
          </p:cNvPr>
          <p:cNvSpPr txBox="1">
            <a:spLocks noChangeArrowheads="1"/>
          </p:cNvSpPr>
          <p:nvPr/>
        </p:nvSpPr>
        <p:spPr bwMode="auto">
          <a:xfrm>
            <a:off x="1498297" y="2819400"/>
            <a:ext cx="47086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virtually indexed, physically tagged</a:t>
            </a:r>
            <a:endParaRPr lang="zh-CN" altLang="en-US" sz="1800" dirty="0">
              <a:solidFill>
                <a:srgbClr val="00B0F0"/>
              </a:solidFill>
              <a:latin typeface="Arial" panose="020B0604020202020204" pitchFamily="34" charset="0"/>
            </a:endParaRPr>
          </a:p>
        </p:txBody>
      </p:sp>
      <p:sp>
        <p:nvSpPr>
          <p:cNvPr id="19" name="TextBox 6">
            <a:extLst>
              <a:ext uri="{FF2B5EF4-FFF2-40B4-BE49-F238E27FC236}">
                <a16:creationId xmlns:a16="http://schemas.microsoft.com/office/drawing/2014/main" id="{18C9997E-3916-1F40-ACFE-F279133630F1}"/>
              </a:ext>
            </a:extLst>
          </p:cNvPr>
          <p:cNvSpPr txBox="1">
            <a:spLocks noChangeArrowheads="1"/>
          </p:cNvSpPr>
          <p:nvPr/>
        </p:nvSpPr>
        <p:spPr bwMode="auto">
          <a:xfrm>
            <a:off x="901180" y="303661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512/4</a:t>
            </a:r>
            <a:endParaRPr lang="zh-CN" altLang="en-US" sz="1800" dirty="0">
              <a:latin typeface="Arial" panose="020B0604020202020204" pitchFamily="34" charset="0"/>
            </a:endParaRPr>
          </a:p>
        </p:txBody>
      </p:sp>
      <p:sp>
        <p:nvSpPr>
          <p:cNvPr id="20" name="椭圆 8">
            <a:extLst>
              <a:ext uri="{FF2B5EF4-FFF2-40B4-BE49-F238E27FC236}">
                <a16:creationId xmlns:a16="http://schemas.microsoft.com/office/drawing/2014/main" id="{A0354FC8-9097-F449-9715-BBBBE36CFCE7}"/>
              </a:ext>
            </a:extLst>
          </p:cNvPr>
          <p:cNvSpPr/>
          <p:nvPr/>
        </p:nvSpPr>
        <p:spPr>
          <a:xfrm>
            <a:off x="901180" y="296041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368069737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3"/>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0154CD11-1BB8-1F4A-B2FB-E2E155D520DC}"/>
              </a:ext>
            </a:extLst>
          </p:cNvPr>
          <p:cNvSpPr txBox="1">
            <a:spLocks noChangeArrowheads="1"/>
          </p:cNvSpPr>
          <p:nvPr/>
        </p:nvSpPr>
        <p:spPr bwMode="auto">
          <a:xfrm>
            <a:off x="5767468" y="2262897"/>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19 = 32 - 7 - 6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45850DA0-7E75-6246-92ED-98992884EF3B}"/>
              </a:ext>
            </a:extLst>
          </p:cNvPr>
          <p:cNvSpPr/>
          <p:nvPr/>
        </p:nvSpPr>
        <p:spPr>
          <a:xfrm>
            <a:off x="5386468" y="2186697"/>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7" name="TextBox 6">
            <a:extLst>
              <a:ext uri="{FF2B5EF4-FFF2-40B4-BE49-F238E27FC236}">
                <a16:creationId xmlns:a16="http://schemas.microsoft.com/office/drawing/2014/main" id="{461A37EB-4C86-7E4B-8DF6-8B2703C840D8}"/>
              </a:ext>
            </a:extLst>
          </p:cNvPr>
          <p:cNvSpPr txBox="1">
            <a:spLocks noChangeArrowheads="1"/>
          </p:cNvSpPr>
          <p:nvPr/>
        </p:nvSpPr>
        <p:spPr bwMode="auto">
          <a:xfrm>
            <a:off x="1498297" y="2526268"/>
            <a:ext cx="34487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Should RPN be compared with?</a:t>
            </a:r>
            <a:endParaRPr lang="zh-CN" altLang="en-US" sz="1800" dirty="0">
              <a:solidFill>
                <a:srgbClr val="00B0F0"/>
              </a:solidFill>
              <a:latin typeface="Arial" panose="020B0604020202020204" pitchFamily="34" charset="0"/>
            </a:endParaRPr>
          </a:p>
        </p:txBody>
      </p:sp>
      <p:sp>
        <p:nvSpPr>
          <p:cNvPr id="18" name="TextBox 6">
            <a:extLst>
              <a:ext uri="{FF2B5EF4-FFF2-40B4-BE49-F238E27FC236}">
                <a16:creationId xmlns:a16="http://schemas.microsoft.com/office/drawing/2014/main" id="{7BD9E8B4-1263-9B47-ADFF-A74E90EBDE37}"/>
              </a:ext>
            </a:extLst>
          </p:cNvPr>
          <p:cNvSpPr txBox="1">
            <a:spLocks noChangeArrowheads="1"/>
          </p:cNvSpPr>
          <p:nvPr/>
        </p:nvSpPr>
        <p:spPr bwMode="auto">
          <a:xfrm>
            <a:off x="1498297" y="2819400"/>
            <a:ext cx="47086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virtually indexed, physically tagged</a:t>
            </a:r>
            <a:endParaRPr lang="zh-CN" altLang="en-US" sz="1800" dirty="0">
              <a:solidFill>
                <a:srgbClr val="00B0F0"/>
              </a:solidFill>
              <a:latin typeface="Arial" panose="020B0604020202020204" pitchFamily="34" charset="0"/>
            </a:endParaRPr>
          </a:p>
        </p:txBody>
      </p:sp>
      <p:sp>
        <p:nvSpPr>
          <p:cNvPr id="19" name="TextBox 6">
            <a:extLst>
              <a:ext uri="{FF2B5EF4-FFF2-40B4-BE49-F238E27FC236}">
                <a16:creationId xmlns:a16="http://schemas.microsoft.com/office/drawing/2014/main" id="{18C9997E-3916-1F40-ACFE-F279133630F1}"/>
              </a:ext>
            </a:extLst>
          </p:cNvPr>
          <p:cNvSpPr txBox="1">
            <a:spLocks noChangeArrowheads="1"/>
          </p:cNvSpPr>
          <p:nvPr/>
        </p:nvSpPr>
        <p:spPr bwMode="auto">
          <a:xfrm>
            <a:off x="901180" y="303661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512/4</a:t>
            </a:r>
            <a:endParaRPr lang="zh-CN" altLang="en-US" sz="1800" dirty="0">
              <a:latin typeface="Arial" panose="020B0604020202020204" pitchFamily="34" charset="0"/>
            </a:endParaRPr>
          </a:p>
        </p:txBody>
      </p:sp>
      <p:sp>
        <p:nvSpPr>
          <p:cNvPr id="20" name="椭圆 8">
            <a:extLst>
              <a:ext uri="{FF2B5EF4-FFF2-40B4-BE49-F238E27FC236}">
                <a16:creationId xmlns:a16="http://schemas.microsoft.com/office/drawing/2014/main" id="{A0354FC8-9097-F449-9715-BBBBE36CFCE7}"/>
              </a:ext>
            </a:extLst>
          </p:cNvPr>
          <p:cNvSpPr/>
          <p:nvPr/>
        </p:nvSpPr>
        <p:spPr>
          <a:xfrm>
            <a:off x="901180" y="296041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1" name="TextBox 6">
            <a:extLst>
              <a:ext uri="{FF2B5EF4-FFF2-40B4-BE49-F238E27FC236}">
                <a16:creationId xmlns:a16="http://schemas.microsoft.com/office/drawing/2014/main" id="{63344BC0-457B-1D4B-8217-946ADBBB817B}"/>
              </a:ext>
            </a:extLst>
          </p:cNvPr>
          <p:cNvSpPr txBox="1">
            <a:spLocks noChangeArrowheads="1"/>
          </p:cNvSpPr>
          <p:nvPr/>
        </p:nvSpPr>
        <p:spPr bwMode="auto">
          <a:xfrm>
            <a:off x="1299542" y="3611486"/>
            <a:ext cx="116570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9 = 16 - 7</a:t>
            </a:r>
            <a:endParaRPr lang="zh-CN" altLang="en-US" sz="1800" dirty="0">
              <a:latin typeface="Arial" panose="020B0604020202020204" pitchFamily="34" charset="0"/>
            </a:endParaRPr>
          </a:p>
        </p:txBody>
      </p:sp>
      <p:sp>
        <p:nvSpPr>
          <p:cNvPr id="22" name="椭圆 8">
            <a:extLst>
              <a:ext uri="{FF2B5EF4-FFF2-40B4-BE49-F238E27FC236}">
                <a16:creationId xmlns:a16="http://schemas.microsoft.com/office/drawing/2014/main" id="{0C3B69A5-6D7A-7743-BC65-9C1B705341B7}"/>
              </a:ext>
            </a:extLst>
          </p:cNvPr>
          <p:cNvSpPr/>
          <p:nvPr/>
        </p:nvSpPr>
        <p:spPr>
          <a:xfrm>
            <a:off x="918542" y="3535286"/>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78225852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3"/>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0154CD11-1BB8-1F4A-B2FB-E2E155D520DC}"/>
              </a:ext>
            </a:extLst>
          </p:cNvPr>
          <p:cNvSpPr txBox="1">
            <a:spLocks noChangeArrowheads="1"/>
          </p:cNvSpPr>
          <p:nvPr/>
        </p:nvSpPr>
        <p:spPr bwMode="auto">
          <a:xfrm>
            <a:off x="5767468" y="2262897"/>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19 = 32 - 7 - 6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45850DA0-7E75-6246-92ED-98992884EF3B}"/>
              </a:ext>
            </a:extLst>
          </p:cNvPr>
          <p:cNvSpPr/>
          <p:nvPr/>
        </p:nvSpPr>
        <p:spPr>
          <a:xfrm>
            <a:off x="5386468" y="2186697"/>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7" name="TextBox 6">
            <a:extLst>
              <a:ext uri="{FF2B5EF4-FFF2-40B4-BE49-F238E27FC236}">
                <a16:creationId xmlns:a16="http://schemas.microsoft.com/office/drawing/2014/main" id="{461A37EB-4C86-7E4B-8DF6-8B2703C840D8}"/>
              </a:ext>
            </a:extLst>
          </p:cNvPr>
          <p:cNvSpPr txBox="1">
            <a:spLocks noChangeArrowheads="1"/>
          </p:cNvSpPr>
          <p:nvPr/>
        </p:nvSpPr>
        <p:spPr bwMode="auto">
          <a:xfrm>
            <a:off x="1498297" y="2526268"/>
            <a:ext cx="34487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Should RPN be compared with?</a:t>
            </a:r>
            <a:endParaRPr lang="zh-CN" altLang="en-US" sz="1800" dirty="0">
              <a:solidFill>
                <a:srgbClr val="00B0F0"/>
              </a:solidFill>
              <a:latin typeface="Arial" panose="020B0604020202020204" pitchFamily="34" charset="0"/>
            </a:endParaRPr>
          </a:p>
        </p:txBody>
      </p:sp>
      <p:sp>
        <p:nvSpPr>
          <p:cNvPr id="18" name="TextBox 6">
            <a:extLst>
              <a:ext uri="{FF2B5EF4-FFF2-40B4-BE49-F238E27FC236}">
                <a16:creationId xmlns:a16="http://schemas.microsoft.com/office/drawing/2014/main" id="{7BD9E8B4-1263-9B47-ADFF-A74E90EBDE37}"/>
              </a:ext>
            </a:extLst>
          </p:cNvPr>
          <p:cNvSpPr txBox="1">
            <a:spLocks noChangeArrowheads="1"/>
          </p:cNvSpPr>
          <p:nvPr/>
        </p:nvSpPr>
        <p:spPr bwMode="auto">
          <a:xfrm>
            <a:off x="1498297" y="2819400"/>
            <a:ext cx="47086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virtually indexed, physically tagged</a:t>
            </a:r>
            <a:endParaRPr lang="zh-CN" altLang="en-US" sz="1800" dirty="0">
              <a:solidFill>
                <a:srgbClr val="00B0F0"/>
              </a:solidFill>
              <a:latin typeface="Arial" panose="020B0604020202020204" pitchFamily="34" charset="0"/>
            </a:endParaRPr>
          </a:p>
        </p:txBody>
      </p:sp>
      <p:sp>
        <p:nvSpPr>
          <p:cNvPr id="19" name="TextBox 6">
            <a:extLst>
              <a:ext uri="{FF2B5EF4-FFF2-40B4-BE49-F238E27FC236}">
                <a16:creationId xmlns:a16="http://schemas.microsoft.com/office/drawing/2014/main" id="{18C9997E-3916-1F40-ACFE-F279133630F1}"/>
              </a:ext>
            </a:extLst>
          </p:cNvPr>
          <p:cNvSpPr txBox="1">
            <a:spLocks noChangeArrowheads="1"/>
          </p:cNvSpPr>
          <p:nvPr/>
        </p:nvSpPr>
        <p:spPr bwMode="auto">
          <a:xfrm>
            <a:off x="901180" y="303661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512/4</a:t>
            </a:r>
            <a:endParaRPr lang="zh-CN" altLang="en-US" sz="1800" dirty="0">
              <a:latin typeface="Arial" panose="020B0604020202020204" pitchFamily="34" charset="0"/>
            </a:endParaRPr>
          </a:p>
        </p:txBody>
      </p:sp>
      <p:sp>
        <p:nvSpPr>
          <p:cNvPr id="20" name="椭圆 8">
            <a:extLst>
              <a:ext uri="{FF2B5EF4-FFF2-40B4-BE49-F238E27FC236}">
                <a16:creationId xmlns:a16="http://schemas.microsoft.com/office/drawing/2014/main" id="{A0354FC8-9097-F449-9715-BBBBE36CFCE7}"/>
              </a:ext>
            </a:extLst>
          </p:cNvPr>
          <p:cNvSpPr/>
          <p:nvPr/>
        </p:nvSpPr>
        <p:spPr>
          <a:xfrm>
            <a:off x="901180" y="296041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1" name="TextBox 6">
            <a:extLst>
              <a:ext uri="{FF2B5EF4-FFF2-40B4-BE49-F238E27FC236}">
                <a16:creationId xmlns:a16="http://schemas.microsoft.com/office/drawing/2014/main" id="{63344BC0-457B-1D4B-8217-946ADBBB817B}"/>
              </a:ext>
            </a:extLst>
          </p:cNvPr>
          <p:cNvSpPr txBox="1">
            <a:spLocks noChangeArrowheads="1"/>
          </p:cNvSpPr>
          <p:nvPr/>
        </p:nvSpPr>
        <p:spPr bwMode="auto">
          <a:xfrm>
            <a:off x="1299542" y="3611486"/>
            <a:ext cx="116570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9 = 16 - 7</a:t>
            </a:r>
            <a:endParaRPr lang="zh-CN" altLang="en-US" sz="1800" dirty="0">
              <a:latin typeface="Arial" panose="020B0604020202020204" pitchFamily="34" charset="0"/>
            </a:endParaRPr>
          </a:p>
        </p:txBody>
      </p:sp>
      <p:sp>
        <p:nvSpPr>
          <p:cNvPr id="22" name="椭圆 8">
            <a:extLst>
              <a:ext uri="{FF2B5EF4-FFF2-40B4-BE49-F238E27FC236}">
                <a16:creationId xmlns:a16="http://schemas.microsoft.com/office/drawing/2014/main" id="{0C3B69A5-6D7A-7743-BC65-9C1B705341B7}"/>
              </a:ext>
            </a:extLst>
          </p:cNvPr>
          <p:cNvSpPr/>
          <p:nvPr/>
        </p:nvSpPr>
        <p:spPr>
          <a:xfrm>
            <a:off x="918542" y="3535286"/>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3" name="TextBox 22">
            <a:extLst>
              <a:ext uri="{FF2B5EF4-FFF2-40B4-BE49-F238E27FC236}">
                <a16:creationId xmlns:a16="http://schemas.microsoft.com/office/drawing/2014/main" id="{F8205DBA-4A3D-9B48-B045-65366B6B2653}"/>
              </a:ext>
            </a:extLst>
          </p:cNvPr>
          <p:cNvSpPr txBox="1">
            <a:spLocks noChangeArrowheads="1"/>
          </p:cNvSpPr>
          <p:nvPr/>
        </p:nvSpPr>
        <p:spPr bwMode="auto">
          <a:xfrm>
            <a:off x="6767275" y="4789165"/>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24" name="椭圆 8">
            <a:extLst>
              <a:ext uri="{FF2B5EF4-FFF2-40B4-BE49-F238E27FC236}">
                <a16:creationId xmlns:a16="http://schemas.microsoft.com/office/drawing/2014/main" id="{AB21853A-2955-8842-83D7-EC25DDD102AD}"/>
              </a:ext>
            </a:extLst>
          </p:cNvPr>
          <p:cNvSpPr/>
          <p:nvPr/>
        </p:nvSpPr>
        <p:spPr>
          <a:xfrm>
            <a:off x="6386275" y="4712965"/>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25" name="TextBox 6">
            <a:extLst>
              <a:ext uri="{FF2B5EF4-FFF2-40B4-BE49-F238E27FC236}">
                <a16:creationId xmlns:a16="http://schemas.microsoft.com/office/drawing/2014/main" id="{87E09905-A523-1A41-818C-6CDEEB549357}"/>
              </a:ext>
            </a:extLst>
          </p:cNvPr>
          <p:cNvSpPr txBox="1">
            <a:spLocks noChangeArrowheads="1"/>
          </p:cNvSpPr>
          <p:nvPr/>
        </p:nvSpPr>
        <p:spPr bwMode="auto">
          <a:xfrm>
            <a:off x="4091538" y="5142695"/>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10</a:t>
            </a:r>
            <a:r>
              <a:rPr lang="en-US" altLang="zh-CN" sz="1800" dirty="0">
                <a:latin typeface="Arial" panose="020B0604020202020204" pitchFamily="34" charset="0"/>
              </a:rPr>
              <a:t> = 1MB/(64B x 16)</a:t>
            </a:r>
            <a:endParaRPr lang="zh-CN" altLang="en-US" sz="1800" dirty="0">
              <a:latin typeface="Arial" panose="020B0604020202020204" pitchFamily="34" charset="0"/>
            </a:endParaRPr>
          </a:p>
        </p:txBody>
      </p:sp>
      <p:sp>
        <p:nvSpPr>
          <p:cNvPr id="26" name="椭圆 8">
            <a:extLst>
              <a:ext uri="{FF2B5EF4-FFF2-40B4-BE49-F238E27FC236}">
                <a16:creationId xmlns:a16="http://schemas.microsoft.com/office/drawing/2014/main" id="{10117395-079D-0547-AA3A-F32B61D4A9E2}"/>
              </a:ext>
            </a:extLst>
          </p:cNvPr>
          <p:cNvSpPr/>
          <p:nvPr/>
        </p:nvSpPr>
        <p:spPr>
          <a:xfrm>
            <a:off x="4091538" y="5066495"/>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27" name="TextBox 6">
            <a:extLst>
              <a:ext uri="{FF2B5EF4-FFF2-40B4-BE49-F238E27FC236}">
                <a16:creationId xmlns:a16="http://schemas.microsoft.com/office/drawing/2014/main" id="{AEC3E88A-82B1-7F40-AA30-66D74F3006CB}"/>
              </a:ext>
            </a:extLst>
          </p:cNvPr>
          <p:cNvSpPr txBox="1">
            <a:spLocks noChangeArrowheads="1"/>
          </p:cNvSpPr>
          <p:nvPr/>
        </p:nvSpPr>
        <p:spPr bwMode="auto">
          <a:xfrm>
            <a:off x="2182027" y="4579901"/>
            <a:ext cx="175560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32 - 10 - 6</a:t>
            </a:r>
            <a:endParaRPr lang="zh-CN" altLang="en-US" sz="1800" dirty="0">
              <a:latin typeface="Arial" panose="020B0604020202020204" pitchFamily="34" charset="0"/>
            </a:endParaRPr>
          </a:p>
        </p:txBody>
      </p:sp>
      <p:sp>
        <p:nvSpPr>
          <p:cNvPr id="28" name="椭圆 8">
            <a:extLst>
              <a:ext uri="{FF2B5EF4-FFF2-40B4-BE49-F238E27FC236}">
                <a16:creationId xmlns:a16="http://schemas.microsoft.com/office/drawing/2014/main" id="{C8B833BF-3E45-3A47-B14D-8F4111E823EF}"/>
              </a:ext>
            </a:extLst>
          </p:cNvPr>
          <p:cNvSpPr/>
          <p:nvPr/>
        </p:nvSpPr>
        <p:spPr>
          <a:xfrm>
            <a:off x="1801027" y="4503701"/>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171851749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B7DB9-2973-1D4D-B367-90792E40DEF3}"/>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46C1B8B4-2558-7C42-8B08-397D94D5828D}"/>
              </a:ext>
            </a:extLst>
          </p:cNvPr>
          <p:cNvSpPr>
            <a:spLocks noGrp="1"/>
          </p:cNvSpPr>
          <p:nvPr>
            <p:ph idx="1"/>
          </p:nvPr>
        </p:nvSpPr>
        <p:spPr/>
        <p:txBody>
          <a:bodyPr/>
          <a:lstStyle/>
          <a:p>
            <a:r>
              <a:rPr lang="en-CN" dirty="0"/>
              <a:t>Instruction Cache:                            given 32 KiB primary caches and a 1 MiB L2 cache                                 close to zero miss rate and under 1% for all of SPECInt2006 benchmarks</a:t>
            </a:r>
          </a:p>
          <a:p>
            <a:endParaRPr lang="en-CN" dirty="0"/>
          </a:p>
        </p:txBody>
      </p:sp>
    </p:spTree>
    <p:extLst>
      <p:ext uri="{BB962C8B-B14F-4D97-AF65-F5344CB8AC3E}">
        <p14:creationId xmlns:p14="http://schemas.microsoft.com/office/powerpoint/2010/main" val="66563505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p:txBody>
          <a:bodyPr/>
          <a:lstStyle/>
          <a:p>
            <a:r>
              <a:rPr lang="en-US" dirty="0"/>
              <a:t>D</a:t>
            </a:r>
            <a:r>
              <a:rPr lang="en-CN" dirty="0"/>
              <a:t>ata Cache: global miss rate</a:t>
            </a:r>
          </a:p>
        </p:txBody>
      </p:sp>
      <p:pic>
        <p:nvPicPr>
          <p:cNvPr id="4" name="Picture 3">
            <a:extLst>
              <a:ext uri="{FF2B5EF4-FFF2-40B4-BE49-F238E27FC236}">
                <a16:creationId xmlns:a16="http://schemas.microsoft.com/office/drawing/2014/main" id="{E0E8E9A6-C5C8-0C45-A1B9-8F4D5FC5C528}"/>
              </a:ext>
            </a:extLst>
          </p:cNvPr>
          <p:cNvPicPr>
            <a:picLocks noChangeAspect="1"/>
          </p:cNvPicPr>
          <p:nvPr/>
        </p:nvPicPr>
        <p:blipFill>
          <a:blip r:embed="rId2"/>
          <a:stretch>
            <a:fillRect/>
          </a:stretch>
        </p:blipFill>
        <p:spPr>
          <a:xfrm>
            <a:off x="0" y="2289552"/>
            <a:ext cx="9144000" cy="4568448"/>
          </a:xfrm>
          <a:prstGeom prst="rect">
            <a:avLst/>
          </a:prstGeom>
        </p:spPr>
      </p:pic>
    </p:spTree>
    <p:extLst>
      <p:ext uri="{BB962C8B-B14F-4D97-AF65-F5344CB8AC3E}">
        <p14:creationId xmlns:p14="http://schemas.microsoft.com/office/powerpoint/2010/main" val="197902160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p:txBody>
          <a:bodyPr/>
          <a:lstStyle/>
          <a:p>
            <a:r>
              <a:rPr lang="en-US" dirty="0"/>
              <a:t>D</a:t>
            </a:r>
            <a:r>
              <a:rPr lang="en-CN" dirty="0"/>
              <a:t>ata Cache: global miss rate</a:t>
            </a:r>
          </a:p>
        </p:txBody>
      </p:sp>
      <p:pic>
        <p:nvPicPr>
          <p:cNvPr id="4" name="Picture 3">
            <a:extLst>
              <a:ext uri="{FF2B5EF4-FFF2-40B4-BE49-F238E27FC236}">
                <a16:creationId xmlns:a16="http://schemas.microsoft.com/office/drawing/2014/main" id="{E0E8E9A6-C5C8-0C45-A1B9-8F4D5FC5C528}"/>
              </a:ext>
            </a:extLst>
          </p:cNvPr>
          <p:cNvPicPr>
            <a:picLocks noChangeAspect="1"/>
          </p:cNvPicPr>
          <p:nvPr/>
        </p:nvPicPr>
        <p:blipFill>
          <a:blip r:embed="rId2"/>
          <a:stretch>
            <a:fillRect/>
          </a:stretch>
        </p:blipFill>
        <p:spPr>
          <a:xfrm>
            <a:off x="0" y="2289552"/>
            <a:ext cx="9144000" cy="4568448"/>
          </a:xfrm>
          <a:prstGeom prst="rect">
            <a:avLst/>
          </a:prstGeom>
        </p:spPr>
      </p:pic>
      <p:graphicFrame>
        <p:nvGraphicFramePr>
          <p:cNvPr id="5" name="Table 5">
            <a:extLst>
              <a:ext uri="{FF2B5EF4-FFF2-40B4-BE49-F238E27FC236}">
                <a16:creationId xmlns:a16="http://schemas.microsoft.com/office/drawing/2014/main" id="{1B9AC10A-49E0-9340-9D40-F96EFABEB661}"/>
              </a:ext>
            </a:extLst>
          </p:cNvPr>
          <p:cNvGraphicFramePr>
            <a:graphicFrameLocks noGrp="1"/>
          </p:cNvGraphicFramePr>
          <p:nvPr>
            <p:extLst>
              <p:ext uri="{D42A27DB-BD31-4B8C-83A1-F6EECF244321}">
                <p14:modId xmlns:p14="http://schemas.microsoft.com/office/powerpoint/2010/main" val="1627417448"/>
              </p:ext>
            </p:extLst>
          </p:nvPr>
        </p:nvGraphicFramePr>
        <p:xfrm>
          <a:off x="874800" y="3352800"/>
          <a:ext cx="6096000" cy="111252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2754931356"/>
                    </a:ext>
                  </a:extLst>
                </a:gridCol>
                <a:gridCol w="1524000">
                  <a:extLst>
                    <a:ext uri="{9D8B030D-6E8A-4147-A177-3AD203B41FA5}">
                      <a16:colId xmlns:a16="http://schemas.microsoft.com/office/drawing/2014/main" val="405374881"/>
                    </a:ext>
                  </a:extLst>
                </a:gridCol>
                <a:gridCol w="1524000">
                  <a:extLst>
                    <a:ext uri="{9D8B030D-6E8A-4147-A177-3AD203B41FA5}">
                      <a16:colId xmlns:a16="http://schemas.microsoft.com/office/drawing/2014/main" val="644238875"/>
                    </a:ext>
                  </a:extLst>
                </a:gridCol>
                <a:gridCol w="1524000">
                  <a:extLst>
                    <a:ext uri="{9D8B030D-6E8A-4147-A177-3AD203B41FA5}">
                      <a16:colId xmlns:a16="http://schemas.microsoft.com/office/drawing/2014/main" val="4151917139"/>
                    </a:ext>
                  </a:extLst>
                </a:gridCol>
              </a:tblGrid>
              <a:tr h="370840">
                <a:tc>
                  <a:txBody>
                    <a:bodyPr/>
                    <a:lstStyle/>
                    <a:p>
                      <a:endParaRPr lang="en-CN">
                        <a:solidFill>
                          <a:schemeClr val="tx1"/>
                        </a:solidFill>
                      </a:endParaRPr>
                    </a:p>
                  </a:txBody>
                  <a:tcPr/>
                </a:tc>
                <a:tc>
                  <a:txBody>
                    <a:bodyPr/>
                    <a:lstStyle/>
                    <a:p>
                      <a:r>
                        <a:rPr lang="en-CN" dirty="0">
                          <a:solidFill>
                            <a:schemeClr val="tx1"/>
                          </a:solidFill>
                        </a:rPr>
                        <a:t>min</a:t>
                      </a:r>
                    </a:p>
                  </a:txBody>
                  <a:tcPr/>
                </a:tc>
                <a:tc>
                  <a:txBody>
                    <a:bodyPr/>
                    <a:lstStyle/>
                    <a:p>
                      <a:r>
                        <a:rPr lang="en-CN" dirty="0">
                          <a:solidFill>
                            <a:schemeClr val="tx1"/>
                          </a:solidFill>
                        </a:rPr>
                        <a:t>max</a:t>
                      </a:r>
                    </a:p>
                  </a:txBody>
                  <a:tcPr/>
                </a:tc>
                <a:tc>
                  <a:txBody>
                    <a:bodyPr/>
                    <a:lstStyle/>
                    <a:p>
                      <a:r>
                        <a:rPr lang="en-CN" dirty="0">
                          <a:solidFill>
                            <a:schemeClr val="tx1"/>
                          </a:solidFill>
                        </a:rPr>
                        <a:t>median</a:t>
                      </a:r>
                    </a:p>
                  </a:txBody>
                  <a:tcPr/>
                </a:tc>
                <a:extLst>
                  <a:ext uri="{0D108BD9-81ED-4DB2-BD59-A6C34878D82A}">
                    <a16:rowId xmlns:a16="http://schemas.microsoft.com/office/drawing/2014/main" val="3441712686"/>
                  </a:ext>
                </a:extLst>
              </a:tr>
              <a:tr h="370840">
                <a:tc>
                  <a:txBody>
                    <a:bodyPr/>
                    <a:lstStyle/>
                    <a:p>
                      <a:r>
                        <a:rPr lang="en-CN" dirty="0">
                          <a:solidFill>
                            <a:schemeClr val="tx1"/>
                          </a:solidFill>
                        </a:rPr>
                        <a:t>L1</a:t>
                      </a:r>
                    </a:p>
                  </a:txBody>
                  <a:tcPr/>
                </a:tc>
                <a:tc>
                  <a:txBody>
                    <a:bodyPr/>
                    <a:lstStyle/>
                    <a:p>
                      <a:r>
                        <a:rPr lang="en-CN" dirty="0">
                          <a:solidFill>
                            <a:schemeClr val="tx1"/>
                          </a:solidFill>
                        </a:rPr>
                        <a:t>0.5%</a:t>
                      </a:r>
                    </a:p>
                  </a:txBody>
                  <a:tcPr/>
                </a:tc>
                <a:tc>
                  <a:txBody>
                    <a:bodyPr/>
                    <a:lstStyle/>
                    <a:p>
                      <a:r>
                        <a:rPr lang="en-CN" dirty="0">
                          <a:solidFill>
                            <a:schemeClr val="tx1"/>
                          </a:solidFill>
                        </a:rPr>
                        <a:t>37.3%</a:t>
                      </a:r>
                    </a:p>
                  </a:txBody>
                  <a:tcPr/>
                </a:tc>
                <a:tc>
                  <a:txBody>
                    <a:bodyPr/>
                    <a:lstStyle/>
                    <a:p>
                      <a:r>
                        <a:rPr lang="en-CN" dirty="0">
                          <a:solidFill>
                            <a:schemeClr val="tx1"/>
                          </a:solidFill>
                        </a:rPr>
                        <a:t>2.4%</a:t>
                      </a:r>
                    </a:p>
                  </a:txBody>
                  <a:tcPr/>
                </a:tc>
                <a:extLst>
                  <a:ext uri="{0D108BD9-81ED-4DB2-BD59-A6C34878D82A}">
                    <a16:rowId xmlns:a16="http://schemas.microsoft.com/office/drawing/2014/main" val="207781516"/>
                  </a:ext>
                </a:extLst>
              </a:tr>
              <a:tr h="370840">
                <a:tc>
                  <a:txBody>
                    <a:bodyPr/>
                    <a:lstStyle/>
                    <a:p>
                      <a:r>
                        <a:rPr lang="en-CN" dirty="0">
                          <a:solidFill>
                            <a:schemeClr val="tx1"/>
                          </a:solidFill>
                        </a:rPr>
                        <a:t>L2</a:t>
                      </a:r>
                    </a:p>
                  </a:txBody>
                  <a:tcPr/>
                </a:tc>
                <a:tc>
                  <a:txBody>
                    <a:bodyPr/>
                    <a:lstStyle/>
                    <a:p>
                      <a:r>
                        <a:rPr lang="en-CN" dirty="0">
                          <a:solidFill>
                            <a:schemeClr val="tx1"/>
                          </a:solidFill>
                        </a:rPr>
                        <a:t>0.05%</a:t>
                      </a:r>
                    </a:p>
                  </a:txBody>
                  <a:tcPr/>
                </a:tc>
                <a:tc>
                  <a:txBody>
                    <a:bodyPr/>
                    <a:lstStyle/>
                    <a:p>
                      <a:r>
                        <a:rPr lang="en-CN" dirty="0">
                          <a:solidFill>
                            <a:schemeClr val="tx1"/>
                          </a:solidFill>
                        </a:rPr>
                        <a:t>9.0%</a:t>
                      </a:r>
                    </a:p>
                  </a:txBody>
                  <a:tcPr/>
                </a:tc>
                <a:tc>
                  <a:txBody>
                    <a:bodyPr/>
                    <a:lstStyle/>
                    <a:p>
                      <a:r>
                        <a:rPr lang="en-CN" dirty="0">
                          <a:solidFill>
                            <a:schemeClr val="tx1"/>
                          </a:solidFill>
                        </a:rPr>
                        <a:t>0.3%</a:t>
                      </a:r>
                    </a:p>
                  </a:txBody>
                  <a:tcPr/>
                </a:tc>
                <a:extLst>
                  <a:ext uri="{0D108BD9-81ED-4DB2-BD59-A6C34878D82A}">
                    <a16:rowId xmlns:a16="http://schemas.microsoft.com/office/drawing/2014/main" val="3036763325"/>
                  </a:ext>
                </a:extLst>
              </a:tr>
            </a:tbl>
          </a:graphicData>
        </a:graphic>
      </p:graphicFrame>
    </p:spTree>
    <p:extLst>
      <p:ext uri="{BB962C8B-B14F-4D97-AF65-F5344CB8AC3E}">
        <p14:creationId xmlns:p14="http://schemas.microsoft.com/office/powerpoint/2010/main" val="344518885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p:txBody>
          <a:bodyPr/>
          <a:lstStyle/>
          <a:p>
            <a:r>
              <a:rPr lang="en-US" dirty="0"/>
              <a:t>Miss Penalty</a:t>
            </a:r>
            <a:endParaRPr lang="en-CN" dirty="0"/>
          </a:p>
        </p:txBody>
      </p:sp>
      <p:pic>
        <p:nvPicPr>
          <p:cNvPr id="6" name="Picture 5">
            <a:extLst>
              <a:ext uri="{FF2B5EF4-FFF2-40B4-BE49-F238E27FC236}">
                <a16:creationId xmlns:a16="http://schemas.microsoft.com/office/drawing/2014/main" id="{6F976B36-7311-3942-AE9B-A03E41BCCC1B}"/>
              </a:ext>
            </a:extLst>
          </p:cNvPr>
          <p:cNvPicPr>
            <a:picLocks noChangeAspect="1"/>
          </p:cNvPicPr>
          <p:nvPr/>
        </p:nvPicPr>
        <p:blipFill>
          <a:blip r:embed="rId2"/>
          <a:stretch>
            <a:fillRect/>
          </a:stretch>
        </p:blipFill>
        <p:spPr>
          <a:xfrm>
            <a:off x="0" y="2290517"/>
            <a:ext cx="9144000" cy="2453605"/>
          </a:xfrm>
          <a:prstGeom prst="rect">
            <a:avLst/>
          </a:prstGeom>
        </p:spPr>
      </p:pic>
    </p:spTree>
    <p:extLst>
      <p:ext uri="{BB962C8B-B14F-4D97-AF65-F5344CB8AC3E}">
        <p14:creationId xmlns:p14="http://schemas.microsoft.com/office/powerpoint/2010/main" val="65430090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5CF42A-CEBE-7042-B4EF-8F9895EC1F7F}"/>
              </a:ext>
            </a:extLst>
          </p:cNvPr>
          <p:cNvPicPr>
            <a:picLocks noChangeAspect="1"/>
          </p:cNvPicPr>
          <p:nvPr/>
        </p:nvPicPr>
        <p:blipFill>
          <a:blip r:embed="rId2"/>
          <a:stretch>
            <a:fillRect/>
          </a:stretch>
        </p:blipFill>
        <p:spPr>
          <a:xfrm>
            <a:off x="0" y="1402813"/>
            <a:ext cx="9144000" cy="5455187"/>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066800"/>
            <a:ext cx="8686800" cy="5791200"/>
          </a:xfrm>
        </p:spPr>
        <p:txBody>
          <a:bodyPr/>
          <a:lstStyle/>
          <a:p>
            <a:r>
              <a:rPr lang="en-US" dirty="0"/>
              <a:t>average penalty per data access</a:t>
            </a:r>
            <a:endParaRPr lang="en-CN" dirty="0"/>
          </a:p>
        </p:txBody>
      </p:sp>
    </p:spTree>
    <p:extLst>
      <p:ext uri="{BB962C8B-B14F-4D97-AF65-F5344CB8AC3E}">
        <p14:creationId xmlns:p14="http://schemas.microsoft.com/office/powerpoint/2010/main" val="121990274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Intel Core i7-6700</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p:txBody>
          <a:bodyPr/>
          <a:lstStyle/>
          <a:p>
            <a:r>
              <a:rPr lang="en-US" dirty="0"/>
              <a:t>64-bit x</a:t>
            </a:r>
            <a:r>
              <a:rPr lang="en-CN" dirty="0"/>
              <a:t>86-64 ISA</a:t>
            </a:r>
          </a:p>
          <a:p>
            <a:r>
              <a:rPr lang="en-CN" dirty="0"/>
              <a:t>out-of-order 4-core processor</a:t>
            </a:r>
          </a:p>
          <a:p>
            <a:r>
              <a:rPr lang="en-US" dirty="0"/>
              <a:t>m</a:t>
            </a:r>
            <a:r>
              <a:rPr lang="en-CN" dirty="0"/>
              <a:t>ultiple issue, dynamically scheduled, 16-stage pipeline</a:t>
            </a:r>
          </a:p>
          <a:p>
            <a:r>
              <a:rPr lang="en-US" dirty="0"/>
              <a:t>up to 4 instructions per cycle per core</a:t>
            </a:r>
          </a:p>
          <a:p>
            <a:endParaRPr lang="en-CN" dirty="0"/>
          </a:p>
        </p:txBody>
      </p:sp>
    </p:spTree>
    <p:extLst>
      <p:ext uri="{BB962C8B-B14F-4D97-AF65-F5344CB8AC3E}">
        <p14:creationId xmlns:p14="http://schemas.microsoft.com/office/powerpoint/2010/main" val="3489641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dirty="0" err="1"/>
              <a:t>Opt</a:t>
            </a:r>
            <a:r>
              <a:rPr lang="en-US" altLang="zh-CN" dirty="0"/>
              <a: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Increase cache bandwidth</a:t>
            </a:r>
          </a:p>
          <a:p>
            <a:pPr eaLnBrk="1" hangingPunct="1"/>
            <a:r>
              <a:rPr lang="en-US" altLang="zh-CN" b="1" dirty="0"/>
              <a:t>Nonblocking/lockup-free cache</a:t>
            </a:r>
          </a:p>
          <a:p>
            <a:pPr eaLnBrk="1" hangingPunct="1">
              <a:buFontTx/>
              <a:buNone/>
            </a:pPr>
            <a:r>
              <a:rPr lang="en-US" altLang="zh-CN" b="1" dirty="0"/>
              <a:t>	</a:t>
            </a:r>
            <a:r>
              <a:rPr lang="en-US" altLang="zh-CN" dirty="0">
                <a:solidFill>
                  <a:srgbClr val="00B0F0"/>
                </a:solidFill>
              </a:rPr>
              <a:t>leverage out-of-order execution </a:t>
            </a:r>
            <a:r>
              <a:rPr lang="en-US" altLang="zh-CN" b="1" dirty="0"/>
              <a:t>	</a:t>
            </a:r>
          </a:p>
          <a:p>
            <a:pPr eaLnBrk="1" hangingPunct="1">
              <a:buFontTx/>
              <a:buNone/>
            </a:pPr>
            <a:endParaRPr lang="en-US" altLang="zh-CN" dirty="0"/>
          </a:p>
          <a:p>
            <a:pPr eaLnBrk="1" hangingPunct="1">
              <a:buFontTx/>
              <a:buNone/>
            </a:pPr>
            <a:r>
              <a:rPr lang="en-US" altLang="zh-CN" dirty="0"/>
              <a:t>	allows data cache to continue to supply cache hits during a miss;</a:t>
            </a:r>
          </a:p>
          <a:p>
            <a:pPr eaLnBrk="1" hangingPunct="1">
              <a:buFontTx/>
              <a:buNone/>
            </a:pPr>
            <a:r>
              <a:rPr lang="en-US" altLang="zh-CN" dirty="0"/>
              <a:t>	</a:t>
            </a:r>
            <a:r>
              <a:rPr lang="en-US" altLang="zh-CN" dirty="0">
                <a:solidFill>
                  <a:srgbClr val="00B0F0"/>
                </a:solidFill>
              </a:rPr>
              <a:t>hit under miss; </a:t>
            </a:r>
          </a:p>
          <a:p>
            <a:pPr eaLnBrk="1" hangingPunct="1">
              <a:buFontTx/>
              <a:buNone/>
            </a:pPr>
            <a:r>
              <a:rPr lang="en-US" altLang="zh-CN" dirty="0">
                <a:solidFill>
                  <a:srgbClr val="00B0F0"/>
                </a:solidFill>
              </a:rPr>
              <a:t>	miss under miss;</a:t>
            </a:r>
          </a:p>
          <a:p>
            <a:pPr eaLnBrk="1" hangingPunct="1">
              <a:buFontTx/>
              <a:buNone/>
            </a:pPr>
            <a:r>
              <a:rPr lang="en-US" altLang="zh-CN" dirty="0">
                <a:solidFill>
                  <a:srgbClr val="00B0F0"/>
                </a:solidFill>
              </a:rPr>
              <a:t>	hit under multiple misses;</a:t>
            </a:r>
          </a:p>
          <a:p>
            <a:pPr eaLnBrk="1" hangingPunct="1">
              <a:buFontTx/>
              <a:buNone/>
            </a:pPr>
            <a:endParaRPr lang="en-US" altLang="zh-CN" b="1" dirty="0"/>
          </a:p>
          <a:p>
            <a:pPr eaLnBrk="1" hangingPunct="1">
              <a:buFontTx/>
              <a:buNone/>
            </a:pPr>
            <a:r>
              <a:rPr lang="en-US" altLang="zh-CN" b="1" dirty="0"/>
              <a:t>	</a:t>
            </a:r>
          </a:p>
          <a:p>
            <a:pPr eaLnBrk="1" hangingPunct="1">
              <a:buFontTx/>
              <a:buNone/>
            </a:pPr>
            <a:r>
              <a:rPr lang="en-US" altLang="zh-CN" b="1" dirty="0"/>
              <a:t>	</a:t>
            </a:r>
            <a:endParaRPr lang="en-US" altLang="zh-CN"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Intel Core i7-6700</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p:txBody>
          <a:bodyPr/>
          <a:lstStyle/>
          <a:p>
            <a:r>
              <a:rPr lang="en-US" dirty="0"/>
              <a:t>64-bit x</a:t>
            </a:r>
            <a:r>
              <a:rPr lang="en-CN" dirty="0"/>
              <a:t>86-64 ISA</a:t>
            </a:r>
          </a:p>
          <a:p>
            <a:r>
              <a:rPr lang="en-CN" dirty="0"/>
              <a:t>out-of-order 4-core processor</a:t>
            </a:r>
          </a:p>
          <a:p>
            <a:r>
              <a:rPr lang="en-US" dirty="0"/>
              <a:t>m</a:t>
            </a:r>
            <a:r>
              <a:rPr lang="en-CN" dirty="0"/>
              <a:t>ultiple issue, dynamically scheduled, 16-stage pipeline</a:t>
            </a:r>
          </a:p>
          <a:p>
            <a:r>
              <a:rPr lang="en-US" dirty="0"/>
              <a:t>up to 4 instructions per cycle per core</a:t>
            </a:r>
          </a:p>
          <a:p>
            <a:r>
              <a:rPr lang="en-US" dirty="0"/>
              <a:t>4.0 GHz</a:t>
            </a:r>
          </a:p>
          <a:p>
            <a:r>
              <a:rPr lang="en-US" dirty="0"/>
              <a:t>peak rate of 16 billion instructions per second per core</a:t>
            </a:r>
          </a:p>
          <a:p>
            <a:endParaRPr lang="en-CN" dirty="0"/>
          </a:p>
        </p:txBody>
      </p:sp>
    </p:spTree>
    <p:extLst>
      <p:ext uri="{BB962C8B-B14F-4D97-AF65-F5344CB8AC3E}">
        <p14:creationId xmlns:p14="http://schemas.microsoft.com/office/powerpoint/2010/main" val="388282001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Intel Core i7-6700</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p:txBody>
          <a:bodyPr/>
          <a:lstStyle/>
          <a:p>
            <a:r>
              <a:rPr lang="en-US" dirty="0"/>
              <a:t>up to 3 parallel memory channels</a:t>
            </a:r>
          </a:p>
          <a:p>
            <a:r>
              <a:rPr lang="en-CN" dirty="0"/>
              <a:t>DDR3-1066</a:t>
            </a:r>
          </a:p>
          <a:p>
            <a:r>
              <a:rPr lang="en-US" dirty="0"/>
              <a:t>p</a:t>
            </a:r>
            <a:r>
              <a:rPr lang="en-CN" dirty="0"/>
              <a:t>eak memory bandwidth of 25+ GB/S</a:t>
            </a:r>
          </a:p>
          <a:p>
            <a:r>
              <a:rPr lang="en-CN" dirty="0"/>
              <a:t>48-bit virtual addresses</a:t>
            </a:r>
          </a:p>
          <a:p>
            <a:r>
              <a:rPr lang="en-CN" dirty="0"/>
              <a:t>36-bit physical addresses </a:t>
            </a:r>
            <a:r>
              <a:rPr lang="en-CN" dirty="0">
                <a:sym typeface="Wingdings" pitchFamily="2" charset="2"/>
              </a:rPr>
              <a:t> 36 GiB</a:t>
            </a:r>
          </a:p>
          <a:p>
            <a:r>
              <a:rPr lang="en-US" dirty="0">
                <a:sym typeface="Wingdings" pitchFamily="2" charset="2"/>
              </a:rPr>
              <a:t>t</a:t>
            </a:r>
            <a:r>
              <a:rPr lang="en-CN" dirty="0">
                <a:sym typeface="Wingdings" pitchFamily="2" charset="2"/>
              </a:rPr>
              <a:t>wo-level TLB</a:t>
            </a:r>
            <a:endParaRPr lang="en-CN" dirty="0"/>
          </a:p>
        </p:txBody>
      </p:sp>
    </p:spTree>
    <p:extLst>
      <p:ext uri="{BB962C8B-B14F-4D97-AF65-F5344CB8AC3E}">
        <p14:creationId xmlns:p14="http://schemas.microsoft.com/office/powerpoint/2010/main" val="57614836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Intel Core i7-6700</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p:txBody>
          <a:bodyPr/>
          <a:lstStyle/>
          <a:p>
            <a:r>
              <a:rPr lang="en-CN" dirty="0"/>
              <a:t>48-bit virtual addresses</a:t>
            </a:r>
          </a:p>
          <a:p>
            <a:r>
              <a:rPr lang="en-CN" dirty="0"/>
              <a:t>36-bit physical addresses </a:t>
            </a:r>
            <a:r>
              <a:rPr lang="en-CN" dirty="0">
                <a:sym typeface="Wingdings" pitchFamily="2" charset="2"/>
              </a:rPr>
              <a:t> 36 GiB</a:t>
            </a:r>
          </a:p>
          <a:p>
            <a:r>
              <a:rPr lang="en-US" dirty="0">
                <a:sym typeface="Wingdings" pitchFamily="2" charset="2"/>
              </a:rPr>
              <a:t>t</a:t>
            </a:r>
            <a:r>
              <a:rPr lang="en-CN" dirty="0">
                <a:sym typeface="Wingdings" pitchFamily="2" charset="2"/>
              </a:rPr>
              <a:t>wo-level TLB</a:t>
            </a:r>
            <a:endParaRPr lang="en-CN" dirty="0"/>
          </a:p>
        </p:txBody>
      </p:sp>
      <p:pic>
        <p:nvPicPr>
          <p:cNvPr id="4" name="Picture 3">
            <a:extLst>
              <a:ext uri="{FF2B5EF4-FFF2-40B4-BE49-F238E27FC236}">
                <a16:creationId xmlns:a16="http://schemas.microsoft.com/office/drawing/2014/main" id="{F605C2C2-7A62-1A4D-8DDC-EB15450261A0}"/>
              </a:ext>
            </a:extLst>
          </p:cNvPr>
          <p:cNvPicPr>
            <a:picLocks noChangeAspect="1"/>
          </p:cNvPicPr>
          <p:nvPr/>
        </p:nvPicPr>
        <p:blipFill>
          <a:blip r:embed="rId3"/>
          <a:stretch>
            <a:fillRect/>
          </a:stretch>
        </p:blipFill>
        <p:spPr>
          <a:xfrm>
            <a:off x="0" y="3429000"/>
            <a:ext cx="9144000" cy="2868561"/>
          </a:xfrm>
          <a:prstGeom prst="rect">
            <a:avLst/>
          </a:prstGeom>
        </p:spPr>
      </p:pic>
    </p:spTree>
    <p:extLst>
      <p:ext uri="{BB962C8B-B14F-4D97-AF65-F5344CB8AC3E}">
        <p14:creationId xmlns:p14="http://schemas.microsoft.com/office/powerpoint/2010/main" val="29715760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Intel Core i7-6700</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a:xfrm>
            <a:off x="457200" y="1600200"/>
            <a:ext cx="8915400" cy="5257800"/>
          </a:xfrm>
        </p:spPr>
        <p:txBody>
          <a:bodyPr/>
          <a:lstStyle/>
          <a:p>
            <a:r>
              <a:rPr lang="en-US" dirty="0"/>
              <a:t>t</a:t>
            </a:r>
            <a:r>
              <a:rPr lang="en-CN" dirty="0"/>
              <a:t>hree-level cache hierarchy</a:t>
            </a:r>
          </a:p>
          <a:p>
            <a:r>
              <a:rPr lang="en-US" dirty="0"/>
              <a:t>L1: v</a:t>
            </a:r>
            <a:r>
              <a:rPr lang="en-CN" dirty="0"/>
              <a:t>irtually indexed</a:t>
            </a:r>
            <a:r>
              <a:rPr lang="en-CN" sz="1600" dirty="0"/>
              <a:t> </a:t>
            </a:r>
            <a:r>
              <a:rPr lang="en-CN" dirty="0"/>
              <a:t>&amp;</a:t>
            </a:r>
            <a:r>
              <a:rPr lang="en-CN" sz="1600" dirty="0"/>
              <a:t> </a:t>
            </a:r>
            <a:r>
              <a:rPr lang="en-CN" dirty="0"/>
              <a:t>physically tagged</a:t>
            </a:r>
            <a:endParaRPr lang="en-CN" dirty="0">
              <a:sym typeface="Wingdings" pitchFamily="2" charset="2"/>
            </a:endParaRPr>
          </a:p>
          <a:p>
            <a:r>
              <a:rPr lang="en-US" dirty="0">
                <a:sym typeface="Wingdings" pitchFamily="2" charset="2"/>
              </a:rPr>
              <a:t>L2 &amp; L3: physically indexed</a:t>
            </a:r>
            <a:endParaRPr lang="en-CN" dirty="0"/>
          </a:p>
        </p:txBody>
      </p:sp>
      <p:pic>
        <p:nvPicPr>
          <p:cNvPr id="5" name="Picture 4">
            <a:extLst>
              <a:ext uri="{FF2B5EF4-FFF2-40B4-BE49-F238E27FC236}">
                <a16:creationId xmlns:a16="http://schemas.microsoft.com/office/drawing/2014/main" id="{2B90BA1D-0401-9149-AF0C-7494847BFA11}"/>
              </a:ext>
            </a:extLst>
          </p:cNvPr>
          <p:cNvPicPr>
            <a:picLocks noChangeAspect="1"/>
          </p:cNvPicPr>
          <p:nvPr/>
        </p:nvPicPr>
        <p:blipFill>
          <a:blip r:embed="rId3"/>
          <a:stretch>
            <a:fillRect/>
          </a:stretch>
        </p:blipFill>
        <p:spPr>
          <a:xfrm>
            <a:off x="0" y="3429000"/>
            <a:ext cx="9144000" cy="2466377"/>
          </a:xfrm>
          <a:prstGeom prst="rect">
            <a:avLst/>
          </a:prstGeom>
        </p:spPr>
      </p:pic>
    </p:spTree>
    <p:extLst>
      <p:ext uri="{BB962C8B-B14F-4D97-AF65-F5344CB8AC3E}">
        <p14:creationId xmlns:p14="http://schemas.microsoft.com/office/powerpoint/2010/main" val="95240981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BA7BAE6-BD06-0541-900F-5B130432202A}"/>
              </a:ext>
            </a:extLst>
          </p:cNvPr>
          <p:cNvPicPr>
            <a:picLocks noChangeAspect="1"/>
          </p:cNvPicPr>
          <p:nvPr/>
        </p:nvPicPr>
        <p:blipFill>
          <a:blip r:embed="rId3"/>
          <a:stretch>
            <a:fillRect/>
          </a:stretch>
        </p:blipFill>
        <p:spPr>
          <a:xfrm>
            <a:off x="0" y="0"/>
            <a:ext cx="6125966" cy="6858000"/>
          </a:xfrm>
          <a:prstGeom prst="rect">
            <a:avLst/>
          </a:prstGeom>
        </p:spPr>
      </p:pic>
      <p:sp>
        <p:nvSpPr>
          <p:cNvPr id="2" name="Title 1">
            <a:extLst>
              <a:ext uri="{FF2B5EF4-FFF2-40B4-BE49-F238E27FC236}">
                <a16:creationId xmlns:a16="http://schemas.microsoft.com/office/drawing/2014/main" id="{2AE5B4F3-59F1-FE4F-BB2E-6D15B951FA43}"/>
              </a:ext>
            </a:extLst>
          </p:cNvPr>
          <p:cNvSpPr>
            <a:spLocks noGrp="1"/>
          </p:cNvSpPr>
          <p:nvPr>
            <p:ph type="title"/>
          </p:nvPr>
        </p:nvSpPr>
        <p:spPr>
          <a:xfrm>
            <a:off x="0" y="274638"/>
            <a:ext cx="9144000" cy="2011362"/>
          </a:xfrm>
        </p:spPr>
        <p:txBody>
          <a:bodyPr/>
          <a:lstStyle/>
          <a:p>
            <a:pPr algn="r"/>
            <a:r>
              <a:rPr lang="en-CN" dirty="0"/>
              <a:t>Memory</a:t>
            </a:r>
            <a:br>
              <a:rPr lang="en-CN" dirty="0"/>
            </a:br>
            <a:r>
              <a:rPr lang="en-CN" dirty="0"/>
              <a:t>Access</a:t>
            </a:r>
            <a:br>
              <a:rPr lang="en-CN" dirty="0"/>
            </a:br>
            <a:r>
              <a:rPr lang="en-CN" dirty="0">
                <a:solidFill>
                  <a:srgbClr val="00B0F0"/>
                </a:solidFill>
              </a:rPr>
              <a:t>P134-137</a:t>
            </a:r>
          </a:p>
        </p:txBody>
      </p:sp>
    </p:spTree>
    <p:extLst>
      <p:ext uri="{BB962C8B-B14F-4D97-AF65-F5344CB8AC3E}">
        <p14:creationId xmlns:p14="http://schemas.microsoft.com/office/powerpoint/2010/main" val="411486275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BA7BAE6-BD06-0541-900F-5B130432202A}"/>
              </a:ext>
            </a:extLst>
          </p:cNvPr>
          <p:cNvPicPr>
            <a:picLocks noChangeAspect="1"/>
          </p:cNvPicPr>
          <p:nvPr/>
        </p:nvPicPr>
        <p:blipFill>
          <a:blip r:embed="rId3"/>
          <a:stretch>
            <a:fillRect/>
          </a:stretch>
        </p:blipFill>
        <p:spPr>
          <a:xfrm>
            <a:off x="0" y="0"/>
            <a:ext cx="6125966" cy="6858000"/>
          </a:xfrm>
          <a:prstGeom prst="rect">
            <a:avLst/>
          </a:prstGeom>
        </p:spPr>
      </p:pic>
      <p:sp>
        <p:nvSpPr>
          <p:cNvPr id="2" name="Title 1">
            <a:extLst>
              <a:ext uri="{FF2B5EF4-FFF2-40B4-BE49-F238E27FC236}">
                <a16:creationId xmlns:a16="http://schemas.microsoft.com/office/drawing/2014/main" id="{2AE5B4F3-59F1-FE4F-BB2E-6D15B951FA43}"/>
              </a:ext>
            </a:extLst>
          </p:cNvPr>
          <p:cNvSpPr>
            <a:spLocks noGrp="1"/>
          </p:cNvSpPr>
          <p:nvPr>
            <p:ph type="title"/>
          </p:nvPr>
        </p:nvSpPr>
        <p:spPr>
          <a:xfrm>
            <a:off x="0" y="274638"/>
            <a:ext cx="9144000" cy="2011362"/>
          </a:xfrm>
        </p:spPr>
        <p:txBody>
          <a:bodyPr/>
          <a:lstStyle/>
          <a:p>
            <a:pPr algn="r"/>
            <a:r>
              <a:rPr lang="en-CN" dirty="0"/>
              <a:t>Memory</a:t>
            </a:r>
            <a:br>
              <a:rPr lang="en-CN" dirty="0"/>
            </a:br>
            <a:r>
              <a:rPr lang="en-CN" dirty="0"/>
              <a:t>Access</a:t>
            </a:r>
            <a:br>
              <a:rPr lang="en-CN" dirty="0"/>
            </a:br>
            <a:r>
              <a:rPr lang="en-CN" dirty="0">
                <a:solidFill>
                  <a:srgbClr val="00B0F0"/>
                </a:solidFill>
              </a:rPr>
              <a:t>P134-137</a:t>
            </a:r>
          </a:p>
        </p:txBody>
      </p:sp>
      <p:sp>
        <p:nvSpPr>
          <p:cNvPr id="5" name="TextBox 4">
            <a:extLst>
              <a:ext uri="{FF2B5EF4-FFF2-40B4-BE49-F238E27FC236}">
                <a16:creationId xmlns:a16="http://schemas.microsoft.com/office/drawing/2014/main" id="{98B6143B-D1DB-0C4B-A674-F2B6E6E0BB72}"/>
              </a:ext>
            </a:extLst>
          </p:cNvPr>
          <p:cNvSpPr txBox="1">
            <a:spLocks noChangeArrowheads="1"/>
          </p:cNvSpPr>
          <p:nvPr/>
        </p:nvSpPr>
        <p:spPr bwMode="auto">
          <a:xfrm>
            <a:off x="2209800" y="4191000"/>
            <a:ext cx="55258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20?         (21 in 5</a:t>
            </a:r>
            <a:r>
              <a:rPr lang="en-US" altLang="zh-CN" sz="1800" baseline="30000" dirty="0">
                <a:latin typeface="Arial" panose="020B0604020202020204" pitchFamily="34" charset="0"/>
              </a:rPr>
              <a:t>th</a:t>
            </a:r>
            <a:r>
              <a:rPr lang="en-US" altLang="zh-CN" sz="1800" dirty="0">
                <a:latin typeface="Arial" panose="020B0604020202020204" pitchFamily="34" charset="0"/>
              </a:rPr>
              <a:t> edition as 21-bit tag + 9-bit index)</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00547BA6-5F0B-5142-B942-7471B76517EB}"/>
              </a:ext>
            </a:extLst>
          </p:cNvPr>
          <p:cNvSpPr/>
          <p:nvPr/>
        </p:nvSpPr>
        <p:spPr>
          <a:xfrm>
            <a:off x="1828800" y="411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7" name="TextBox 6">
            <a:extLst>
              <a:ext uri="{FF2B5EF4-FFF2-40B4-BE49-F238E27FC236}">
                <a16:creationId xmlns:a16="http://schemas.microsoft.com/office/drawing/2014/main" id="{5193F695-3316-8B42-9044-3ED3DCB83B8B}"/>
              </a:ext>
            </a:extLst>
          </p:cNvPr>
          <p:cNvSpPr txBox="1">
            <a:spLocks noChangeArrowheads="1"/>
          </p:cNvSpPr>
          <p:nvPr/>
        </p:nvSpPr>
        <p:spPr bwMode="auto">
          <a:xfrm>
            <a:off x="4191000" y="1219200"/>
            <a:ext cx="114646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24?         </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8C30983-CE47-0D4B-858A-75AEEE0271A7}"/>
              </a:ext>
            </a:extLst>
          </p:cNvPr>
          <p:cNvSpPr/>
          <p:nvPr/>
        </p:nvSpPr>
        <p:spPr>
          <a:xfrm>
            <a:off x="3810000" y="11430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9" name="TextBox 8">
            <a:extLst>
              <a:ext uri="{FF2B5EF4-FFF2-40B4-BE49-F238E27FC236}">
                <a16:creationId xmlns:a16="http://schemas.microsoft.com/office/drawing/2014/main" id="{94201EAF-E1B7-3B4B-AF7D-48F6BF89D175}"/>
              </a:ext>
            </a:extLst>
          </p:cNvPr>
          <p:cNvSpPr txBox="1">
            <a:spLocks noChangeArrowheads="1"/>
          </p:cNvSpPr>
          <p:nvPr/>
        </p:nvSpPr>
        <p:spPr bwMode="auto">
          <a:xfrm>
            <a:off x="4297166" y="228600"/>
            <a:ext cx="276229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32?</a:t>
            </a:r>
            <a:r>
              <a:rPr lang="zh-CN" altLang="en-US" sz="1800" dirty="0">
                <a:latin typeface="Arial" panose="020B0604020202020204" pitchFamily="34" charset="0"/>
              </a:rPr>
              <a:t>   </a:t>
            </a:r>
            <a:r>
              <a:rPr lang="en-US" altLang="zh-CN" sz="1800" dirty="0">
                <a:latin typeface="Arial" panose="020B0604020202020204" pitchFamily="34" charset="0"/>
              </a:rPr>
              <a:t>36 – log(64/4)         </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A3750307-CC3C-2B49-A87A-2C231044E715}"/>
              </a:ext>
            </a:extLst>
          </p:cNvPr>
          <p:cNvSpPr/>
          <p:nvPr/>
        </p:nvSpPr>
        <p:spPr>
          <a:xfrm>
            <a:off x="3916166" y="152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Tree>
    <p:extLst>
      <p:ext uri="{BB962C8B-B14F-4D97-AF65-F5344CB8AC3E}">
        <p14:creationId xmlns:p14="http://schemas.microsoft.com/office/powerpoint/2010/main" val="93507245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B7DB9-2973-1D4D-B367-90792E40DEF3}"/>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46C1B8B4-2558-7C42-8B08-397D94D5828D}"/>
              </a:ext>
            </a:extLst>
          </p:cNvPr>
          <p:cNvSpPr>
            <a:spLocks noGrp="1"/>
          </p:cNvSpPr>
          <p:nvPr>
            <p:ph idx="1"/>
          </p:nvPr>
        </p:nvSpPr>
        <p:spPr/>
        <p:txBody>
          <a:bodyPr/>
          <a:lstStyle/>
          <a:p>
            <a:r>
              <a:rPr lang="en-CN" dirty="0"/>
              <a:t>L</a:t>
            </a:r>
            <a:r>
              <a:rPr lang="en-US" altLang="zh-CN" dirty="0"/>
              <a:t>1</a:t>
            </a:r>
            <a:r>
              <a:rPr lang="zh-CN" altLang="en-US" dirty="0"/>
              <a:t> </a:t>
            </a:r>
            <a:r>
              <a:rPr lang="en-CN" dirty="0"/>
              <a:t>Instruction Cache:                            given 32 KiB, 8-way set associative instruction cache                          fetch 16 bytes every cycle (roughly 4.5 instructions on average)                 under 1% miss rates for most of SPECInt2006 benchmarks                                     2.9% miss rate for XALANCBMK</a:t>
            </a:r>
          </a:p>
          <a:p>
            <a:endParaRPr lang="en-CN" dirty="0"/>
          </a:p>
        </p:txBody>
      </p:sp>
    </p:spTree>
    <p:extLst>
      <p:ext uri="{BB962C8B-B14F-4D97-AF65-F5344CB8AC3E}">
        <p14:creationId xmlns:p14="http://schemas.microsoft.com/office/powerpoint/2010/main" val="281302117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53BBBD-31C9-6242-BECA-3E712D549037}"/>
              </a:ext>
            </a:extLst>
          </p:cNvPr>
          <p:cNvPicPr>
            <a:picLocks noChangeAspect="1"/>
          </p:cNvPicPr>
          <p:nvPr/>
        </p:nvPicPr>
        <p:blipFill>
          <a:blip r:embed="rId3"/>
          <a:stretch>
            <a:fillRect/>
          </a:stretch>
        </p:blipFill>
        <p:spPr>
          <a:xfrm>
            <a:off x="902924" y="0"/>
            <a:ext cx="7338151"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991600" cy="5257800"/>
          </a:xfrm>
        </p:spPr>
        <p:txBody>
          <a:bodyPr/>
          <a:lstStyle/>
          <a:p>
            <a:r>
              <a:rPr lang="en-US" dirty="0"/>
              <a:t>L</a:t>
            </a:r>
            <a:r>
              <a:rPr lang="en-US" altLang="zh-CN" dirty="0"/>
              <a:t>1</a:t>
            </a:r>
            <a:r>
              <a:rPr lang="zh-CN" altLang="en-US" dirty="0"/>
              <a:t> </a:t>
            </a:r>
            <a:r>
              <a:rPr lang="en-US" dirty="0"/>
              <a:t>D</a:t>
            </a:r>
            <a:r>
              <a:rPr lang="en-CN" dirty="0"/>
              <a:t>ata Cache: miss rate</a:t>
            </a:r>
          </a:p>
        </p:txBody>
      </p:sp>
    </p:spTree>
    <p:extLst>
      <p:ext uri="{BB962C8B-B14F-4D97-AF65-F5344CB8AC3E}">
        <p14:creationId xmlns:p14="http://schemas.microsoft.com/office/powerpoint/2010/main" val="36737146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53BBBD-31C9-6242-BECA-3E712D549037}"/>
              </a:ext>
            </a:extLst>
          </p:cNvPr>
          <p:cNvPicPr>
            <a:picLocks noChangeAspect="1"/>
          </p:cNvPicPr>
          <p:nvPr/>
        </p:nvPicPr>
        <p:blipFill>
          <a:blip r:embed="rId3"/>
          <a:stretch>
            <a:fillRect/>
          </a:stretch>
        </p:blipFill>
        <p:spPr>
          <a:xfrm>
            <a:off x="902924" y="0"/>
            <a:ext cx="7338151"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991600" cy="5257800"/>
          </a:xfrm>
        </p:spPr>
        <p:txBody>
          <a:bodyPr/>
          <a:lstStyle/>
          <a:p>
            <a:r>
              <a:rPr lang="en-US" dirty="0"/>
              <a:t>L</a:t>
            </a:r>
            <a:r>
              <a:rPr lang="en-US" altLang="zh-CN" dirty="0"/>
              <a:t>1</a:t>
            </a:r>
            <a:r>
              <a:rPr lang="zh-CN" altLang="en-US" dirty="0"/>
              <a:t> </a:t>
            </a:r>
            <a:r>
              <a:rPr lang="en-US" dirty="0"/>
              <a:t>D</a:t>
            </a:r>
            <a:r>
              <a:rPr lang="en-CN" dirty="0"/>
              <a:t>ata Cache: miss rate</a:t>
            </a:r>
          </a:p>
          <a:p>
            <a:r>
              <a:rPr lang="en-US" dirty="0"/>
              <a:t>D</a:t>
            </a:r>
            <a:r>
              <a:rPr lang="en-CN" dirty="0"/>
              <a:t>emand access: cache access</a:t>
            </a:r>
            <a:r>
              <a:rPr lang="en-CN" sz="1600" dirty="0"/>
              <a:t> </a:t>
            </a:r>
            <a:r>
              <a:rPr lang="en-CN" dirty="0"/>
              <a:t>generated because of an actual instruction access or data access</a:t>
            </a:r>
          </a:p>
          <a:p>
            <a:r>
              <a:rPr lang="en-US" dirty="0"/>
              <a:t>P</a:t>
            </a:r>
            <a:r>
              <a:rPr lang="en-CN" dirty="0"/>
              <a:t>refetch</a:t>
            </a:r>
            <a:r>
              <a:rPr lang="zh-CN" altLang="en-US" dirty="0"/>
              <a:t> </a:t>
            </a:r>
            <a:r>
              <a:rPr lang="en-US" altLang="zh-CN" dirty="0"/>
              <a:t>access</a:t>
            </a:r>
            <a:endParaRPr lang="en-CN" dirty="0"/>
          </a:p>
        </p:txBody>
      </p:sp>
    </p:spTree>
    <p:extLst>
      <p:ext uri="{BB962C8B-B14F-4D97-AF65-F5344CB8AC3E}">
        <p14:creationId xmlns:p14="http://schemas.microsoft.com/office/powerpoint/2010/main" val="198464690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BE5C17-CD64-6141-AA27-3E9C9AAABE02}"/>
              </a:ext>
            </a:extLst>
          </p:cNvPr>
          <p:cNvPicPr>
            <a:picLocks noChangeAspect="1"/>
          </p:cNvPicPr>
          <p:nvPr/>
        </p:nvPicPr>
        <p:blipFill>
          <a:blip r:embed="rId3"/>
          <a:stretch>
            <a:fillRect/>
          </a:stretch>
        </p:blipFill>
        <p:spPr>
          <a:xfrm>
            <a:off x="763068" y="0"/>
            <a:ext cx="7617863"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                      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991600" cy="5257800"/>
          </a:xfrm>
        </p:spPr>
        <p:txBody>
          <a:bodyPr/>
          <a:lstStyle/>
          <a:p>
            <a:r>
              <a:rPr lang="en-US" dirty="0"/>
              <a:t>P</a:t>
            </a:r>
            <a:r>
              <a:rPr lang="en-CN" dirty="0"/>
              <a:t>refetching</a:t>
            </a:r>
          </a:p>
        </p:txBody>
      </p:sp>
    </p:spTree>
    <p:extLst>
      <p:ext uri="{BB962C8B-B14F-4D97-AF65-F5344CB8AC3E}">
        <p14:creationId xmlns:p14="http://schemas.microsoft.com/office/powerpoint/2010/main" val="2602882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Performance improvement by allowing 1, 2, and 64 hits under a cache miss</a:t>
            </a:r>
            <a:r>
              <a:rPr lang="en-US" altLang="zh-CN" b="1" dirty="0"/>
              <a:t>	</a:t>
            </a:r>
            <a:endParaRPr lang="en-US" altLang="zh-CN" dirty="0"/>
          </a:p>
        </p:txBody>
      </p:sp>
      <p:sp>
        <p:nvSpPr>
          <p:cNvPr id="3" name="Rounded Rectangle 2">
            <a:extLst>
              <a:ext uri="{FF2B5EF4-FFF2-40B4-BE49-F238E27FC236}">
                <a16:creationId xmlns:a16="http://schemas.microsoft.com/office/drawing/2014/main" id="{E86F14EC-F2B8-6040-A3E3-71548850A2EF}"/>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Rounded Rectangle 5">
            <a:extLst>
              <a:ext uri="{FF2B5EF4-FFF2-40B4-BE49-F238E27FC236}">
                <a16:creationId xmlns:a16="http://schemas.microsoft.com/office/drawing/2014/main" id="{8C1B2AAD-889C-6940-B6CD-AF9A54AE4C2D}"/>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D44F4E20-E3A7-5F42-B5CF-A450EBC7FB81}"/>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 name="TextBox 3">
            <a:extLst>
              <a:ext uri="{FF2B5EF4-FFF2-40B4-BE49-F238E27FC236}">
                <a16:creationId xmlns:a16="http://schemas.microsoft.com/office/drawing/2014/main" id="{ACEAD0C1-CEF6-2649-A800-0CDCE7318DA9}"/>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9" name="TextBox 8">
            <a:extLst>
              <a:ext uri="{FF2B5EF4-FFF2-40B4-BE49-F238E27FC236}">
                <a16:creationId xmlns:a16="http://schemas.microsoft.com/office/drawing/2014/main" id="{A17BD7E1-C670-894C-8B7B-5FBDC477724E}"/>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0" name="TextBox 9">
            <a:extLst>
              <a:ext uri="{FF2B5EF4-FFF2-40B4-BE49-F238E27FC236}">
                <a16:creationId xmlns:a16="http://schemas.microsoft.com/office/drawing/2014/main" id="{822718B6-C765-3D46-8CE1-0289D969AA08}"/>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Tree>
    <p:extLst>
      <p:ext uri="{BB962C8B-B14F-4D97-AF65-F5344CB8AC3E}">
        <p14:creationId xmlns:p14="http://schemas.microsoft.com/office/powerpoint/2010/main" val="346451501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BE5C17-CD64-6141-AA27-3E9C9AAABE02}"/>
              </a:ext>
            </a:extLst>
          </p:cNvPr>
          <p:cNvPicPr>
            <a:picLocks noChangeAspect="1"/>
          </p:cNvPicPr>
          <p:nvPr/>
        </p:nvPicPr>
        <p:blipFill>
          <a:blip r:embed="rId3"/>
          <a:stretch>
            <a:fillRect/>
          </a:stretch>
        </p:blipFill>
        <p:spPr>
          <a:xfrm>
            <a:off x="763068" y="0"/>
            <a:ext cx="7617863"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686800" cy="5257800"/>
          </a:xfrm>
        </p:spPr>
        <p:txBody>
          <a:bodyPr/>
          <a:lstStyle/>
          <a:p>
            <a:r>
              <a:rPr lang="en-US" dirty="0"/>
              <a:t>P</a:t>
            </a:r>
            <a:r>
              <a:rPr lang="en-CN" dirty="0"/>
              <a:t>refetching</a:t>
            </a:r>
            <a:r>
              <a:rPr lang="en-US" dirty="0"/>
              <a:t>:                                      1.5 times as many </a:t>
            </a:r>
            <a:r>
              <a:rPr lang="en-US" altLang="zh-CN" dirty="0"/>
              <a:t>prefetches as there are L2 demand requests                      prefetch miss rate of 58% on average</a:t>
            </a:r>
            <a:endParaRPr lang="en-CN" dirty="0"/>
          </a:p>
        </p:txBody>
      </p:sp>
    </p:spTree>
    <p:extLst>
      <p:ext uri="{BB962C8B-B14F-4D97-AF65-F5344CB8AC3E}">
        <p14:creationId xmlns:p14="http://schemas.microsoft.com/office/powerpoint/2010/main" val="267508931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BE5C17-CD64-6141-AA27-3E9C9AAABE02}"/>
              </a:ext>
            </a:extLst>
          </p:cNvPr>
          <p:cNvPicPr>
            <a:picLocks noChangeAspect="1"/>
          </p:cNvPicPr>
          <p:nvPr/>
        </p:nvPicPr>
        <p:blipFill>
          <a:blip r:embed="rId3"/>
          <a:stretch>
            <a:fillRect/>
          </a:stretch>
        </p:blipFill>
        <p:spPr>
          <a:xfrm>
            <a:off x="763068" y="0"/>
            <a:ext cx="7617863"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686800" cy="5257800"/>
          </a:xfrm>
        </p:spPr>
        <p:txBody>
          <a:bodyPr/>
          <a:lstStyle/>
          <a:p>
            <a:r>
              <a:rPr lang="en-US" dirty="0"/>
              <a:t>P</a:t>
            </a:r>
            <a:r>
              <a:rPr lang="en-CN" dirty="0"/>
              <a:t>refetching</a:t>
            </a:r>
            <a:r>
              <a:rPr lang="en-US" dirty="0"/>
              <a:t>:                                      1.5 times as many </a:t>
            </a:r>
            <a:r>
              <a:rPr lang="en-US" altLang="zh-CN" dirty="0"/>
              <a:t>prefetches as there are L2 demand requests                      prefetch miss rate of 58% on average</a:t>
            </a:r>
          </a:p>
          <a:p>
            <a:r>
              <a:rPr lang="en-US" dirty="0">
                <a:solidFill>
                  <a:srgbClr val="00B0F0"/>
                </a:solidFill>
              </a:rPr>
              <a:t>Why so aggressive prefetching?</a:t>
            </a:r>
            <a:endParaRPr lang="en-CN" dirty="0">
              <a:solidFill>
                <a:srgbClr val="00B0F0"/>
              </a:solidFill>
            </a:endParaRPr>
          </a:p>
        </p:txBody>
      </p:sp>
    </p:spTree>
    <p:extLst>
      <p:ext uri="{BB962C8B-B14F-4D97-AF65-F5344CB8AC3E}">
        <p14:creationId xmlns:p14="http://schemas.microsoft.com/office/powerpoint/2010/main" val="320025549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BE5C17-CD64-6141-AA27-3E9C9AAABE02}"/>
              </a:ext>
            </a:extLst>
          </p:cNvPr>
          <p:cNvPicPr>
            <a:picLocks noChangeAspect="1"/>
          </p:cNvPicPr>
          <p:nvPr/>
        </p:nvPicPr>
        <p:blipFill>
          <a:blip r:embed="rId3"/>
          <a:stretch>
            <a:fillRect/>
          </a:stretch>
        </p:blipFill>
        <p:spPr>
          <a:xfrm>
            <a:off x="763068" y="0"/>
            <a:ext cx="7617863"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686800" cy="5257800"/>
          </a:xfrm>
        </p:spPr>
        <p:txBody>
          <a:bodyPr/>
          <a:lstStyle/>
          <a:p>
            <a:r>
              <a:rPr lang="en-US" dirty="0"/>
              <a:t>P</a:t>
            </a:r>
            <a:r>
              <a:rPr lang="en-CN" dirty="0"/>
              <a:t>refetching</a:t>
            </a:r>
            <a:r>
              <a:rPr lang="en-US" dirty="0"/>
              <a:t>:                                      1.5 times as many </a:t>
            </a:r>
            <a:r>
              <a:rPr lang="en-US" altLang="zh-CN" dirty="0"/>
              <a:t>prefetches as there are L2 demand requests                      prefetch miss rate of 58% on average</a:t>
            </a:r>
          </a:p>
          <a:p>
            <a:r>
              <a:rPr lang="en-US" dirty="0">
                <a:solidFill>
                  <a:srgbClr val="00B0F0"/>
                </a:solidFill>
              </a:rPr>
              <a:t>Why so aggressive prefetching?          trade prefetch misses for demand misses                                             mitigate pipeline stalls</a:t>
            </a:r>
          </a:p>
          <a:p>
            <a:endParaRPr lang="en-CN" dirty="0">
              <a:solidFill>
                <a:srgbClr val="00B0F0"/>
              </a:solidFill>
            </a:endParaRPr>
          </a:p>
        </p:txBody>
      </p:sp>
    </p:spTree>
    <p:extLst>
      <p:ext uri="{BB962C8B-B14F-4D97-AF65-F5344CB8AC3E}">
        <p14:creationId xmlns:p14="http://schemas.microsoft.com/office/powerpoint/2010/main" val="386227391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2DC79-2157-2742-A801-6A3807A7D458}"/>
              </a:ext>
            </a:extLst>
          </p:cNvPr>
          <p:cNvPicPr>
            <a:picLocks noChangeAspect="1"/>
          </p:cNvPicPr>
          <p:nvPr/>
        </p:nvPicPr>
        <p:blipFill>
          <a:blip r:embed="rId3"/>
          <a:stretch>
            <a:fillRect/>
          </a:stretch>
        </p:blipFill>
        <p:spPr>
          <a:xfrm>
            <a:off x="395093" y="0"/>
            <a:ext cx="8353814"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686800" cy="5257800"/>
          </a:xfrm>
        </p:spPr>
        <p:txBody>
          <a:bodyPr/>
          <a:lstStyle/>
          <a:p>
            <a:r>
              <a:rPr lang="en-US" dirty="0"/>
              <a:t>L2</a:t>
            </a:r>
            <a:r>
              <a:rPr lang="zh-CN" altLang="en-US" dirty="0"/>
              <a:t> </a:t>
            </a:r>
            <a:r>
              <a:rPr lang="en-CN" dirty="0"/>
              <a:t>Cache: miss rate                        75% of L2 misses are prefetch misses  average miss rate &gt;7%           </a:t>
            </a:r>
          </a:p>
        </p:txBody>
      </p:sp>
    </p:spTree>
    <p:extLst>
      <p:ext uri="{BB962C8B-B14F-4D97-AF65-F5344CB8AC3E}">
        <p14:creationId xmlns:p14="http://schemas.microsoft.com/office/powerpoint/2010/main" val="149926640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2DC79-2157-2742-A801-6A3807A7D458}"/>
              </a:ext>
            </a:extLst>
          </p:cNvPr>
          <p:cNvPicPr>
            <a:picLocks noChangeAspect="1"/>
          </p:cNvPicPr>
          <p:nvPr/>
        </p:nvPicPr>
        <p:blipFill>
          <a:blip r:embed="rId3"/>
          <a:stretch>
            <a:fillRect/>
          </a:stretch>
        </p:blipFill>
        <p:spPr>
          <a:xfrm>
            <a:off x="395093" y="0"/>
            <a:ext cx="8353814" cy="6858000"/>
          </a:xfrm>
          <a:prstGeom prst="rect">
            <a:avLst/>
          </a:prstGeom>
        </p:spPr>
      </p:pic>
      <p:sp>
        <p:nvSpPr>
          <p:cNvPr id="2" name="Title 1">
            <a:extLst>
              <a:ext uri="{FF2B5EF4-FFF2-40B4-BE49-F238E27FC236}">
                <a16:creationId xmlns:a16="http://schemas.microsoft.com/office/drawing/2014/main" id="{425EB3B8-49BF-3749-998C-772F0287DA38}"/>
              </a:ext>
            </a:extLst>
          </p:cNvPr>
          <p:cNvSpPr>
            <a:spLocks noGrp="1"/>
          </p:cNvSpPr>
          <p:nvPr>
            <p:ph type="title"/>
          </p:nvPr>
        </p:nvSpPr>
        <p:spPr/>
        <p:txBody>
          <a:bodyPr/>
          <a:lstStyle/>
          <a:p>
            <a:pPr algn="r"/>
            <a:r>
              <a:rPr lang="en-CN" dirty="0"/>
              <a:t>Performance</a:t>
            </a:r>
          </a:p>
        </p:txBody>
      </p:sp>
      <p:sp>
        <p:nvSpPr>
          <p:cNvPr id="3" name="Content Placeholder 2">
            <a:extLst>
              <a:ext uri="{FF2B5EF4-FFF2-40B4-BE49-F238E27FC236}">
                <a16:creationId xmlns:a16="http://schemas.microsoft.com/office/drawing/2014/main" id="{25A39ED7-293B-AB41-8796-998AC1F6D9BB}"/>
              </a:ext>
            </a:extLst>
          </p:cNvPr>
          <p:cNvSpPr>
            <a:spLocks noGrp="1"/>
          </p:cNvSpPr>
          <p:nvPr>
            <p:ph idx="1"/>
          </p:nvPr>
        </p:nvSpPr>
        <p:spPr>
          <a:xfrm>
            <a:off x="457200" y="1600200"/>
            <a:ext cx="8686800" cy="5257800"/>
          </a:xfrm>
        </p:spPr>
        <p:txBody>
          <a:bodyPr/>
          <a:lstStyle/>
          <a:p>
            <a:r>
              <a:rPr lang="en-US" dirty="0"/>
              <a:t>L2</a:t>
            </a:r>
            <a:r>
              <a:rPr lang="zh-CN" altLang="en-US" dirty="0"/>
              <a:t> </a:t>
            </a:r>
            <a:r>
              <a:rPr lang="en-CN" dirty="0"/>
              <a:t>Cache: miss rate                        75% of L2 misses are prefetch misses  average miss rate &gt;7%</a:t>
            </a:r>
          </a:p>
          <a:p>
            <a:r>
              <a:rPr lang="en-CN" dirty="0"/>
              <a:t>L3 Cache: miss rate                          average miss rate ~0.5%           </a:t>
            </a:r>
          </a:p>
        </p:txBody>
      </p:sp>
    </p:spTree>
    <p:extLst>
      <p:ext uri="{BB962C8B-B14F-4D97-AF65-F5344CB8AC3E}">
        <p14:creationId xmlns:p14="http://schemas.microsoft.com/office/powerpoint/2010/main" val="153017092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more on</a:t>
            </a:r>
          </a:p>
          <a:p>
            <a:pPr algn="ctr" eaLnBrk="1" hangingPunct="1"/>
            <a:r>
              <a:rPr lang="en-US" altLang="zh-CN" sz="4400" b="1" dirty="0">
                <a:solidFill>
                  <a:schemeClr val="tx2"/>
                </a:solidFill>
                <a:latin typeface="Verdana" panose="020B0604030504040204" pitchFamily="34" charset="0"/>
              </a:rPr>
              <a:t>performance measurement</a:t>
            </a:r>
          </a:p>
        </p:txBody>
      </p:sp>
    </p:spTree>
    <p:extLst>
      <p:ext uri="{BB962C8B-B14F-4D97-AF65-F5344CB8AC3E}">
        <p14:creationId xmlns:p14="http://schemas.microsoft.com/office/powerpoint/2010/main" val="351168994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66A46D8-3183-1941-A2A0-941AA535A060}"/>
              </a:ext>
            </a:extLst>
          </p:cNvPr>
          <p:cNvPicPr>
            <a:picLocks noChangeAspect="1"/>
          </p:cNvPicPr>
          <p:nvPr/>
        </p:nvPicPr>
        <p:blipFill>
          <a:blip r:embed="rId3"/>
          <a:stretch>
            <a:fillRect/>
          </a:stretch>
        </p:blipFill>
        <p:spPr>
          <a:xfrm>
            <a:off x="0" y="2146199"/>
            <a:ext cx="9144000" cy="4711801"/>
          </a:xfrm>
          <a:prstGeom prst="rect">
            <a:avLst/>
          </a:prstGeom>
        </p:spPr>
      </p:pic>
      <p:sp>
        <p:nvSpPr>
          <p:cNvPr id="2" name="Title 1">
            <a:extLst>
              <a:ext uri="{FF2B5EF4-FFF2-40B4-BE49-F238E27FC236}">
                <a16:creationId xmlns:a16="http://schemas.microsoft.com/office/drawing/2014/main" id="{A60A468B-1B5B-9948-9347-D0F625E613EE}"/>
              </a:ext>
            </a:extLst>
          </p:cNvPr>
          <p:cNvSpPr>
            <a:spLocks noGrp="1"/>
          </p:cNvSpPr>
          <p:nvPr>
            <p:ph type="title"/>
          </p:nvPr>
        </p:nvSpPr>
        <p:spPr/>
        <p:txBody>
          <a:bodyPr/>
          <a:lstStyle/>
          <a:p>
            <a:r>
              <a:rPr lang="en-US" dirty="0"/>
              <a:t>Why Many Benchmarks?</a:t>
            </a:r>
            <a:endParaRPr lang="en-CN" dirty="0"/>
          </a:p>
        </p:txBody>
      </p:sp>
      <p:sp>
        <p:nvSpPr>
          <p:cNvPr id="3" name="Content Placeholder 2">
            <a:extLst>
              <a:ext uri="{FF2B5EF4-FFF2-40B4-BE49-F238E27FC236}">
                <a16:creationId xmlns:a16="http://schemas.microsoft.com/office/drawing/2014/main" id="{90166E88-34FB-094C-A42C-86E5A9A50C86}"/>
              </a:ext>
            </a:extLst>
          </p:cNvPr>
          <p:cNvSpPr>
            <a:spLocks noGrp="1"/>
          </p:cNvSpPr>
          <p:nvPr>
            <p:ph idx="1"/>
          </p:nvPr>
        </p:nvSpPr>
        <p:spPr>
          <a:xfrm>
            <a:off x="457200" y="1600200"/>
            <a:ext cx="8686800" cy="5257800"/>
          </a:xfrm>
        </p:spPr>
        <p:txBody>
          <a:bodyPr/>
          <a:lstStyle/>
          <a:p>
            <a:r>
              <a:rPr lang="en-US" dirty="0"/>
              <a:t>N</a:t>
            </a:r>
            <a:r>
              <a:rPr lang="en-CN" dirty="0"/>
              <a:t>o single program represents all </a:t>
            </a:r>
          </a:p>
        </p:txBody>
      </p:sp>
    </p:spTree>
    <p:extLst>
      <p:ext uri="{BB962C8B-B14F-4D97-AF65-F5344CB8AC3E}">
        <p14:creationId xmlns:p14="http://schemas.microsoft.com/office/powerpoint/2010/main" val="144397641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C71893E-1EAA-FE44-8F9B-BE721F48FF08}"/>
              </a:ext>
            </a:extLst>
          </p:cNvPr>
          <p:cNvPicPr>
            <a:picLocks noChangeAspect="1"/>
          </p:cNvPicPr>
          <p:nvPr/>
        </p:nvPicPr>
        <p:blipFill>
          <a:blip r:embed="rId3"/>
          <a:stretch>
            <a:fillRect/>
          </a:stretch>
        </p:blipFill>
        <p:spPr>
          <a:xfrm>
            <a:off x="0" y="1371600"/>
            <a:ext cx="9144000" cy="5486400"/>
          </a:xfrm>
          <a:prstGeom prst="rect">
            <a:avLst/>
          </a:prstGeom>
        </p:spPr>
      </p:pic>
      <p:sp>
        <p:nvSpPr>
          <p:cNvPr id="2" name="Title 1">
            <a:extLst>
              <a:ext uri="{FF2B5EF4-FFF2-40B4-BE49-F238E27FC236}">
                <a16:creationId xmlns:a16="http://schemas.microsoft.com/office/drawing/2014/main" id="{A60A468B-1B5B-9948-9347-D0F625E613EE}"/>
              </a:ext>
            </a:extLst>
          </p:cNvPr>
          <p:cNvSpPr>
            <a:spLocks noGrp="1"/>
          </p:cNvSpPr>
          <p:nvPr>
            <p:ph type="title"/>
          </p:nvPr>
        </p:nvSpPr>
        <p:spPr>
          <a:xfrm>
            <a:off x="-152400" y="274638"/>
            <a:ext cx="9448800" cy="1143000"/>
          </a:xfrm>
        </p:spPr>
        <p:txBody>
          <a:bodyPr/>
          <a:lstStyle/>
          <a:p>
            <a:r>
              <a:rPr lang="en-US" dirty="0"/>
              <a:t>Why Even More Instructions?</a:t>
            </a:r>
            <a:endParaRPr lang="en-CN" dirty="0"/>
          </a:p>
        </p:txBody>
      </p:sp>
      <p:sp>
        <p:nvSpPr>
          <p:cNvPr id="3" name="Content Placeholder 2">
            <a:extLst>
              <a:ext uri="{FF2B5EF4-FFF2-40B4-BE49-F238E27FC236}">
                <a16:creationId xmlns:a16="http://schemas.microsoft.com/office/drawing/2014/main" id="{90166E88-34FB-094C-A42C-86E5A9A50C86}"/>
              </a:ext>
            </a:extLst>
          </p:cNvPr>
          <p:cNvSpPr>
            <a:spLocks noGrp="1"/>
          </p:cNvSpPr>
          <p:nvPr>
            <p:ph idx="1"/>
          </p:nvPr>
        </p:nvSpPr>
        <p:spPr/>
        <p:txBody>
          <a:bodyPr/>
          <a:lstStyle/>
          <a:p>
            <a:r>
              <a:rPr lang="en-US" dirty="0"/>
              <a:t>M</a:t>
            </a:r>
            <a:r>
              <a:rPr lang="en-CN" dirty="0"/>
              <a:t>iss rate varies much over program lifetime</a:t>
            </a:r>
          </a:p>
        </p:txBody>
      </p:sp>
    </p:spTree>
    <p:extLst>
      <p:ext uri="{BB962C8B-B14F-4D97-AF65-F5344CB8AC3E}">
        <p14:creationId xmlns:p14="http://schemas.microsoft.com/office/powerpoint/2010/main" val="577152531"/>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AF72BC4-B30A-A542-8184-E6EAEB5DE7B6}"/>
              </a:ext>
            </a:extLst>
          </p:cNvPr>
          <p:cNvPicPr>
            <a:picLocks noChangeAspect="1"/>
          </p:cNvPicPr>
          <p:nvPr/>
        </p:nvPicPr>
        <p:blipFill>
          <a:blip r:embed="rId3"/>
          <a:stretch>
            <a:fillRect/>
          </a:stretch>
        </p:blipFill>
        <p:spPr>
          <a:xfrm>
            <a:off x="0" y="1047750"/>
            <a:ext cx="3857625" cy="4750770"/>
          </a:xfrm>
          <a:prstGeom prst="rect">
            <a:avLst/>
          </a:prstGeom>
        </p:spPr>
      </p:pic>
      <p:sp>
        <p:nvSpPr>
          <p:cNvPr id="5" name="Rectangle 3">
            <a:extLst>
              <a:ext uri="{FF2B5EF4-FFF2-40B4-BE49-F238E27FC236}">
                <a16:creationId xmlns:a16="http://schemas.microsoft.com/office/drawing/2014/main" id="{DB677597-91E8-124D-8D44-41958F6B0AF9}"/>
              </a:ext>
            </a:extLst>
          </p:cNvPr>
          <p:cNvSpPr>
            <a:spLocks noGrp="1" noChangeArrowheads="1"/>
          </p:cNvSpPr>
          <p:nvPr>
            <p:ph type="title"/>
          </p:nvPr>
        </p:nvSpPr>
        <p:spPr>
          <a:xfrm>
            <a:off x="4953000" y="2971800"/>
            <a:ext cx="4191000" cy="1676400"/>
          </a:xfrm>
          <a:noFill/>
        </p:spPr>
        <p:txBody>
          <a:bodyPr/>
          <a:lstStyle/>
          <a:p>
            <a:pPr algn="r" eaLnBrk="1" hangingPunct="1"/>
            <a:br>
              <a:rPr lang="en-US" altLang="zh-CN" dirty="0"/>
            </a:br>
            <a:r>
              <a:rPr lang="en-US" altLang="zh-CN" dirty="0">
                <a:solidFill>
                  <a:schemeClr val="bg2"/>
                </a:solidFill>
              </a:rPr>
              <a:t>Appendix B</a:t>
            </a:r>
          </a:p>
        </p:txBody>
      </p:sp>
      <p:sp>
        <p:nvSpPr>
          <p:cNvPr id="7" name="Rectangle 5">
            <a:extLst>
              <a:ext uri="{FF2B5EF4-FFF2-40B4-BE49-F238E27FC236}">
                <a16:creationId xmlns:a16="http://schemas.microsoft.com/office/drawing/2014/main" id="{2F5AF299-B333-B44E-B31D-658E773DEF01}"/>
              </a:ext>
            </a:extLst>
          </p:cNvPr>
          <p:cNvSpPr txBox="1">
            <a:spLocks noChangeArrowheads="1"/>
          </p:cNvSpPr>
          <p:nvPr/>
        </p:nvSpPr>
        <p:spPr bwMode="auto">
          <a:xfrm>
            <a:off x="3810000" y="2971800"/>
            <a:ext cx="533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algn="r" eaLnBrk="1" hangingPunct="1"/>
            <a:r>
              <a:rPr lang="en-US" altLang="zh-CN" kern="0" dirty="0"/>
              <a:t>Chapter 2.3-2.7</a:t>
            </a: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4"/>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9600" b="1">
                <a:solidFill>
                  <a:schemeClr val="tx2"/>
                </a:solidFill>
                <a:latin typeface="Verdana" panose="020B0604030504040204" pitchFamily="34" charset="0"/>
              </a:rPr>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Integer benchmarks: 9%                 Floating-point benchmarks: 12.5% </a:t>
            </a:r>
            <a:r>
              <a:rPr lang="en-US" altLang="zh-CN" b="1" dirty="0"/>
              <a:t>	</a:t>
            </a:r>
            <a:endParaRPr lang="en-US" altLang="zh-CN" dirty="0"/>
          </a:p>
        </p:txBody>
      </p:sp>
      <p:sp>
        <p:nvSpPr>
          <p:cNvPr id="6" name="Rounded Rectangle 5">
            <a:extLst>
              <a:ext uri="{FF2B5EF4-FFF2-40B4-BE49-F238E27FC236}">
                <a16:creationId xmlns:a16="http://schemas.microsoft.com/office/drawing/2014/main" id="{D8D8358F-EE9C-D844-8CA3-D4494C007D5D}"/>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731C21D6-25A7-8D4D-B3DE-F003875D6E40}"/>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Rounded Rectangle 7">
            <a:extLst>
              <a:ext uri="{FF2B5EF4-FFF2-40B4-BE49-F238E27FC236}">
                <a16:creationId xmlns:a16="http://schemas.microsoft.com/office/drawing/2014/main" id="{9787B7BE-D779-FB43-A7C7-084D926D7EDB}"/>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extBox 8">
            <a:extLst>
              <a:ext uri="{FF2B5EF4-FFF2-40B4-BE49-F238E27FC236}">
                <a16:creationId xmlns:a16="http://schemas.microsoft.com/office/drawing/2014/main" id="{871734E3-B6D1-A44C-8C17-5BBD122DFC23}"/>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10" name="TextBox 9">
            <a:extLst>
              <a:ext uri="{FF2B5EF4-FFF2-40B4-BE49-F238E27FC236}">
                <a16:creationId xmlns:a16="http://schemas.microsoft.com/office/drawing/2014/main" id="{CC56DE85-3017-AA44-A4F3-E10E9210232F}"/>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1" name="TextBox 10">
            <a:extLst>
              <a:ext uri="{FF2B5EF4-FFF2-40B4-BE49-F238E27FC236}">
                <a16:creationId xmlns:a16="http://schemas.microsoft.com/office/drawing/2014/main" id="{5C123273-B415-8543-A2FE-6D08AAB0B48E}"/>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
        <p:nvSpPr>
          <p:cNvPr id="5" name="Line 6">
            <a:extLst>
              <a:ext uri="{FF2B5EF4-FFF2-40B4-BE49-F238E27FC236}">
                <a16:creationId xmlns:a16="http://schemas.microsoft.com/office/drawing/2014/main" id="{B7A6B64A-147E-AE47-91A1-8B71B3FF0CC5}"/>
              </a:ext>
            </a:extLst>
          </p:cNvPr>
          <p:cNvSpPr>
            <a:spLocks noChangeShapeType="1"/>
          </p:cNvSpPr>
          <p:nvPr/>
        </p:nvSpPr>
        <p:spPr bwMode="auto">
          <a:xfrm>
            <a:off x="1828800" y="2895600"/>
            <a:ext cx="762000" cy="0"/>
          </a:xfrm>
          <a:prstGeom prst="line">
            <a:avLst/>
          </a:prstGeom>
          <a:noFill/>
          <a:ln w="76200">
            <a:solidFill>
              <a:srgbClr val="00B0F0"/>
            </a:solidFill>
            <a:round/>
            <a:headEnd/>
            <a:tailEnd/>
          </a:ln>
          <a:extLst>
            <a:ext uri="{909E8E84-426E-40DD-AFC4-6F175D3DCCD1}">
              <a14:hiddenFill xmlns:a14="http://schemas.microsoft.com/office/drawing/2010/main">
                <a:noFill/>
              </a14:hiddenFill>
            </a:ext>
          </a:extLst>
        </p:spPr>
        <p:txBody>
          <a:bodyPr/>
          <a:lstStyle/>
          <a:p>
            <a:endParaRPr lang="zh-CN" altLang="en-US" dirty="0"/>
          </a:p>
        </p:txBody>
      </p:sp>
    </p:spTree>
    <p:extLst>
      <p:ext uri="{BB962C8B-B14F-4D97-AF65-F5344CB8AC3E}">
        <p14:creationId xmlns:p14="http://schemas.microsoft.com/office/powerpoint/2010/main" val="157135714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9249" name="图片 6">
            <a:extLst>
              <a:ext uri="{FF2B5EF4-FFF2-40B4-BE49-F238E27FC236}">
                <a16:creationId xmlns:a16="http://schemas.microsoft.com/office/drawing/2014/main" id="{F52FA993-B9B5-E340-B1B2-92190325262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64263" y="-1752600"/>
            <a:ext cx="15308263" cy="861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2">
            <a:extLst>
              <a:ext uri="{FF2B5EF4-FFF2-40B4-BE49-F238E27FC236}">
                <a16:creationId xmlns:a16="http://schemas.microsoft.com/office/drawing/2014/main" id="{B70B9257-40A0-4A42-BAD0-7B274A0463C7}"/>
              </a:ext>
            </a:extLst>
          </p:cNvPr>
          <p:cNvSpPr txBox="1">
            <a:spLocks noChangeArrowheads="1"/>
          </p:cNvSpPr>
          <p:nvPr/>
        </p:nvSpPr>
        <p:spPr bwMode="auto">
          <a:xfrm>
            <a:off x="0" y="2590800"/>
            <a:ext cx="9144000" cy="11430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FFFFFF"/>
                </a:solidFill>
                <a:effectLst/>
                <a:uLnTx/>
                <a:uFillTx/>
                <a:latin typeface="Verdana"/>
                <a:ea typeface="宋体"/>
                <a:cs typeface="+mn-cs"/>
              </a:rPr>
              <a:t>Thank You</a:t>
            </a:r>
          </a:p>
        </p:txBody>
      </p:sp>
      <p:sp>
        <p:nvSpPr>
          <p:cNvPr id="6" name="Rectangle 2">
            <a:extLst>
              <a:ext uri="{FF2B5EF4-FFF2-40B4-BE49-F238E27FC236}">
                <a16:creationId xmlns:a16="http://schemas.microsoft.com/office/drawing/2014/main" id="{E96E8E0D-1D88-D24D-8FFF-DD4EE856C572}"/>
              </a:ext>
            </a:extLst>
          </p:cNvPr>
          <p:cNvSpPr txBox="1">
            <a:spLocks noChangeArrowheads="1"/>
          </p:cNvSpPr>
          <p:nvPr/>
        </p:nvSpPr>
        <p:spPr bwMode="auto">
          <a:xfrm>
            <a:off x="457200" y="3581400"/>
            <a:ext cx="8686800" cy="9906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be consistent</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1297" name="Picture 2">
            <a:extLst>
              <a:ext uri="{FF2B5EF4-FFF2-40B4-BE49-F238E27FC236}">
                <a16:creationId xmlns:a16="http://schemas.microsoft.com/office/drawing/2014/main" id="{5EA5AB70-BA9C-8A4C-B39B-17C945D4A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038725" cy="686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3CB62608-A48C-4D41-A8AB-08D01E75A680}"/>
              </a:ext>
            </a:extLst>
          </p:cNvPr>
          <p:cNvSpPr txBox="1">
            <a:spLocks noChangeArrowheads="1"/>
          </p:cNvSpPr>
          <p:nvPr/>
        </p:nvSpPr>
        <p:spPr bwMode="auto">
          <a:xfrm>
            <a:off x="457200" y="3581400"/>
            <a:ext cx="8686800" cy="9906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be </a:t>
            </a:r>
            <a:r>
              <a:rPr kumimoji="0" lang="en-US" altLang="zh-CN" sz="6600" b="1" i="0" u="none" strike="noStrike" kern="0" cap="none" spc="0" normalizeH="0" baseline="0" noProof="0" dirty="0">
                <a:ln>
                  <a:noFill/>
                </a:ln>
                <a:solidFill>
                  <a:srgbClr val="000000"/>
                </a:solidFill>
                <a:effectLst/>
                <a:uLnTx/>
                <a:uFillTx/>
                <a:latin typeface="微软雅黑" pitchFamily="34" charset="-122"/>
                <a:ea typeface="微软雅黑" pitchFamily="34" charset="-122"/>
                <a:cs typeface="+mn-cs"/>
              </a:rPr>
              <a:t>consistent</a:t>
            </a:r>
          </a:p>
        </p:txBody>
      </p:sp>
      <p:sp>
        <p:nvSpPr>
          <p:cNvPr id="7" name="标题 1">
            <a:extLst>
              <a:ext uri="{FF2B5EF4-FFF2-40B4-BE49-F238E27FC236}">
                <a16:creationId xmlns:a16="http://schemas.microsoft.com/office/drawing/2014/main" id="{84B116A6-CB52-B147-9756-E9565E0A5FAA}"/>
              </a:ext>
            </a:extLst>
          </p:cNvPr>
          <p:cNvSpPr txBox="1">
            <a:spLocks/>
          </p:cNvSpPr>
          <p:nvPr/>
        </p:nvSpPr>
        <p:spPr bwMode="auto">
          <a:xfrm>
            <a:off x="4495800" y="4267200"/>
            <a:ext cx="4648200" cy="990600"/>
          </a:xfrm>
          <a:prstGeom prst="rect">
            <a:avLst/>
          </a:prstGeom>
          <a:noFill/>
          <a:ln w="9525">
            <a:noFill/>
            <a:miter lim="800000"/>
            <a:headEnd/>
            <a:tailEnd/>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zh-CN" sz="3450" b="1" i="0" u="none" strike="noStrike" kern="0" cap="none" spc="0" normalizeH="0" baseline="0" noProof="0" dirty="0">
                <a:ln>
                  <a:noFill/>
                </a:ln>
                <a:solidFill>
                  <a:srgbClr val="000000"/>
                </a:solidFill>
                <a:effectLst/>
                <a:uLnTx/>
                <a:uFillTx/>
                <a:latin typeface="Verdana"/>
                <a:ea typeface="宋体"/>
                <a:cs typeface="+mn-cs"/>
              </a:rPr>
              <a:t>g</a:t>
            </a:r>
            <a:r>
              <a:rPr kumimoji="0" lang="en-US" altLang="zh-CN" sz="3450" b="1" i="0" u="none" strike="noStrike" kern="0" cap="none" spc="0" normalizeH="0" baseline="0" noProof="0" dirty="0" err="1">
                <a:ln>
                  <a:noFill/>
                </a:ln>
                <a:solidFill>
                  <a:srgbClr val="000000"/>
                </a:solidFill>
                <a:effectLst/>
                <a:uLnTx/>
                <a:uFillTx/>
                <a:latin typeface="Verdana"/>
                <a:ea typeface="宋体"/>
                <a:cs typeface="+mn-cs"/>
              </a:rPr>
              <a:t>ently</a:t>
            </a:r>
            <a:r>
              <a:rPr kumimoji="0" lang="en-US" altLang="zh-CN" sz="3450" b="1" i="0" u="none" strike="noStrike" kern="0" cap="none" spc="0" normalizeH="0" baseline="0" noProof="0" dirty="0">
                <a:ln>
                  <a:noFill/>
                </a:ln>
                <a:solidFill>
                  <a:srgbClr val="000000"/>
                </a:solidFill>
                <a:effectLst/>
                <a:uLnTx/>
                <a:uFillTx/>
                <a:latin typeface="Verdana"/>
                <a:ea typeface="宋体"/>
                <a:cs typeface="+mn-cs"/>
              </a:rPr>
              <a:t>, but firmly</a:t>
            </a:r>
            <a:endParaRPr kumimoji="0" lang="zh-CN" altLang="en-US" sz="3450" b="1" i="0" u="none" strike="noStrike" kern="0" cap="none" spc="0" normalizeH="0" baseline="0" noProof="0" dirty="0">
              <a:ln>
                <a:noFill/>
              </a:ln>
              <a:solidFill>
                <a:srgbClr val="000000"/>
              </a:solidFill>
              <a:effectLst/>
              <a:uLnTx/>
              <a:uFillTx/>
              <a:latin typeface="Verdana"/>
              <a:ea typeface="宋体"/>
              <a:cs typeface="+mn-cs"/>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1" name="标题 1">
            <a:extLst>
              <a:ext uri="{FF2B5EF4-FFF2-40B4-BE49-F238E27FC236}">
                <a16:creationId xmlns:a16="http://schemas.microsoft.com/office/drawing/2014/main" id="{020BAD55-DB58-3542-B827-553234BCAB44}"/>
              </a:ext>
            </a:extLst>
          </p:cNvPr>
          <p:cNvSpPr>
            <a:spLocks noGrp="1" noChangeArrowheads="1"/>
          </p:cNvSpPr>
          <p:nvPr>
            <p:ph type="title"/>
          </p:nvPr>
        </p:nvSpPr>
        <p:spPr/>
        <p:txBody>
          <a:bodyPr/>
          <a:lstStyle/>
          <a:p>
            <a:r>
              <a:rPr lang="en-US" altLang="zh-CN"/>
              <a:t>#What’s More</a:t>
            </a:r>
            <a:endParaRPr lang="zh-CN" altLang="en-US"/>
          </a:p>
        </p:txBody>
      </p:sp>
      <p:sp>
        <p:nvSpPr>
          <p:cNvPr id="312322" name="内容占位符 2">
            <a:extLst>
              <a:ext uri="{FF2B5EF4-FFF2-40B4-BE49-F238E27FC236}">
                <a16:creationId xmlns:a16="http://schemas.microsoft.com/office/drawing/2014/main" id="{14EC0471-B2A8-B14E-BB74-8BE42DE31DB6}"/>
              </a:ext>
            </a:extLst>
          </p:cNvPr>
          <p:cNvSpPr>
            <a:spLocks noGrp="1" noChangeArrowheads="1"/>
          </p:cNvSpPr>
          <p:nvPr>
            <p:ph idx="1"/>
          </p:nvPr>
        </p:nvSpPr>
        <p:spPr/>
        <p:txBody>
          <a:bodyPr/>
          <a:lstStyle/>
          <a:p>
            <a:r>
              <a:rPr lang="en-US" altLang="zh-CN">
                <a:hlinkClick r:id="rId2"/>
              </a:rPr>
              <a:t>The Story of Xiaoyan</a:t>
            </a:r>
            <a:endParaRPr lang="en-US" altLang="zh-CN"/>
          </a:p>
          <a:p>
            <a:r>
              <a:rPr lang="en-US" altLang="zh-CN">
                <a:hlinkClick r:id="rId3"/>
              </a:rPr>
              <a:t>Peaceful Warrior</a:t>
            </a:r>
            <a:endParaRPr lang="en-US" altLang="zh-CN"/>
          </a:p>
          <a:p>
            <a:pPr>
              <a:buFontTx/>
              <a:buNone/>
            </a:pPr>
            <a:r>
              <a:rPr lang="en-US" altLang="zh-CN"/>
              <a:t>	“Old urges continue to arise, but urges do not matter; only actions do. A warrior is as a warrior does.”</a:t>
            </a:r>
          </a:p>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Integer benchmarks: 10%                 Floating-point benchmarks: 16% </a:t>
            </a:r>
            <a:r>
              <a:rPr lang="en-US" altLang="zh-CN" b="1" dirty="0"/>
              <a:t>	</a:t>
            </a:r>
            <a:endParaRPr lang="en-US" altLang="zh-CN" dirty="0"/>
          </a:p>
        </p:txBody>
      </p:sp>
      <p:sp>
        <p:nvSpPr>
          <p:cNvPr id="6" name="Rounded Rectangle 5">
            <a:extLst>
              <a:ext uri="{FF2B5EF4-FFF2-40B4-BE49-F238E27FC236}">
                <a16:creationId xmlns:a16="http://schemas.microsoft.com/office/drawing/2014/main" id="{D8D8358F-EE9C-D844-8CA3-D4494C007D5D}"/>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731C21D6-25A7-8D4D-B3DE-F003875D6E40}"/>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Rounded Rectangle 7">
            <a:extLst>
              <a:ext uri="{FF2B5EF4-FFF2-40B4-BE49-F238E27FC236}">
                <a16:creationId xmlns:a16="http://schemas.microsoft.com/office/drawing/2014/main" id="{9787B7BE-D779-FB43-A7C7-084D926D7EDB}"/>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extBox 8">
            <a:extLst>
              <a:ext uri="{FF2B5EF4-FFF2-40B4-BE49-F238E27FC236}">
                <a16:creationId xmlns:a16="http://schemas.microsoft.com/office/drawing/2014/main" id="{871734E3-B6D1-A44C-8C17-5BBD122DFC23}"/>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10" name="TextBox 9">
            <a:extLst>
              <a:ext uri="{FF2B5EF4-FFF2-40B4-BE49-F238E27FC236}">
                <a16:creationId xmlns:a16="http://schemas.microsoft.com/office/drawing/2014/main" id="{CC56DE85-3017-AA44-A4F3-E10E9210232F}"/>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1" name="TextBox 10">
            <a:extLst>
              <a:ext uri="{FF2B5EF4-FFF2-40B4-BE49-F238E27FC236}">
                <a16:creationId xmlns:a16="http://schemas.microsoft.com/office/drawing/2014/main" id="{5C123273-B415-8543-A2FE-6D08AAB0B48E}"/>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
        <p:nvSpPr>
          <p:cNvPr id="5" name="Line 6">
            <a:extLst>
              <a:ext uri="{FF2B5EF4-FFF2-40B4-BE49-F238E27FC236}">
                <a16:creationId xmlns:a16="http://schemas.microsoft.com/office/drawing/2014/main" id="{B7A6B64A-147E-AE47-91A1-8B71B3FF0CC5}"/>
              </a:ext>
            </a:extLst>
          </p:cNvPr>
          <p:cNvSpPr>
            <a:spLocks noChangeShapeType="1"/>
          </p:cNvSpPr>
          <p:nvPr/>
        </p:nvSpPr>
        <p:spPr bwMode="auto">
          <a:xfrm>
            <a:off x="3886200" y="2895600"/>
            <a:ext cx="762000" cy="0"/>
          </a:xfrm>
          <a:prstGeom prst="line">
            <a:avLst/>
          </a:prstGeom>
          <a:noFill/>
          <a:ln w="76200">
            <a:solidFill>
              <a:srgbClr val="00B0F0"/>
            </a:solidFill>
            <a:round/>
            <a:headEnd/>
            <a:tailEnd/>
          </a:ln>
          <a:extLst>
            <a:ext uri="{909E8E84-426E-40DD-AFC4-6F175D3DCCD1}">
              <a14:hiddenFill xmlns:a14="http://schemas.microsoft.com/office/drawing/2010/main">
                <a:noFill/>
              </a14:hiddenFill>
            </a:ext>
          </a:extLst>
        </p:spPr>
        <p:txBody>
          <a:bodyPr/>
          <a:lstStyle/>
          <a:p>
            <a:endParaRPr lang="zh-CN" altLang="en-US" dirty="0"/>
          </a:p>
        </p:txBody>
      </p:sp>
    </p:spTree>
    <p:extLst>
      <p:ext uri="{BB962C8B-B14F-4D97-AF65-F5344CB8AC3E}">
        <p14:creationId xmlns:p14="http://schemas.microsoft.com/office/powerpoint/2010/main" val="30634441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Integer benchmarks: ~10%                 Floating-point benchmarks: ~16% </a:t>
            </a:r>
            <a:r>
              <a:rPr lang="en-US" altLang="zh-CN" b="1" dirty="0"/>
              <a:t>	</a:t>
            </a:r>
            <a:endParaRPr lang="en-US" altLang="zh-CN" dirty="0"/>
          </a:p>
        </p:txBody>
      </p:sp>
      <p:sp>
        <p:nvSpPr>
          <p:cNvPr id="6" name="Rounded Rectangle 5">
            <a:extLst>
              <a:ext uri="{FF2B5EF4-FFF2-40B4-BE49-F238E27FC236}">
                <a16:creationId xmlns:a16="http://schemas.microsoft.com/office/drawing/2014/main" id="{D8D8358F-EE9C-D844-8CA3-D4494C007D5D}"/>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731C21D6-25A7-8D4D-B3DE-F003875D6E40}"/>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Rounded Rectangle 7">
            <a:extLst>
              <a:ext uri="{FF2B5EF4-FFF2-40B4-BE49-F238E27FC236}">
                <a16:creationId xmlns:a16="http://schemas.microsoft.com/office/drawing/2014/main" id="{9787B7BE-D779-FB43-A7C7-084D926D7EDB}"/>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extBox 8">
            <a:extLst>
              <a:ext uri="{FF2B5EF4-FFF2-40B4-BE49-F238E27FC236}">
                <a16:creationId xmlns:a16="http://schemas.microsoft.com/office/drawing/2014/main" id="{871734E3-B6D1-A44C-8C17-5BBD122DFC23}"/>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10" name="TextBox 9">
            <a:extLst>
              <a:ext uri="{FF2B5EF4-FFF2-40B4-BE49-F238E27FC236}">
                <a16:creationId xmlns:a16="http://schemas.microsoft.com/office/drawing/2014/main" id="{CC56DE85-3017-AA44-A4F3-E10E9210232F}"/>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1" name="TextBox 10">
            <a:extLst>
              <a:ext uri="{FF2B5EF4-FFF2-40B4-BE49-F238E27FC236}">
                <a16:creationId xmlns:a16="http://schemas.microsoft.com/office/drawing/2014/main" id="{5C123273-B415-8543-A2FE-6D08AAB0B48E}"/>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
        <p:nvSpPr>
          <p:cNvPr id="5" name="Line 6">
            <a:extLst>
              <a:ext uri="{FF2B5EF4-FFF2-40B4-BE49-F238E27FC236}">
                <a16:creationId xmlns:a16="http://schemas.microsoft.com/office/drawing/2014/main" id="{B7A6B64A-147E-AE47-91A1-8B71B3FF0CC5}"/>
              </a:ext>
            </a:extLst>
          </p:cNvPr>
          <p:cNvSpPr>
            <a:spLocks noChangeShapeType="1"/>
          </p:cNvSpPr>
          <p:nvPr/>
        </p:nvSpPr>
        <p:spPr bwMode="auto">
          <a:xfrm>
            <a:off x="6096000" y="2895600"/>
            <a:ext cx="762000" cy="0"/>
          </a:xfrm>
          <a:prstGeom prst="line">
            <a:avLst/>
          </a:prstGeom>
          <a:noFill/>
          <a:ln w="76200">
            <a:solidFill>
              <a:srgbClr val="00B0F0"/>
            </a:solidFill>
            <a:round/>
            <a:headEnd/>
            <a:tailEnd/>
          </a:ln>
          <a:extLst>
            <a:ext uri="{909E8E84-426E-40DD-AFC4-6F175D3DCCD1}">
              <a14:hiddenFill xmlns:a14="http://schemas.microsoft.com/office/drawing/2010/main">
                <a:noFill/>
              </a14:hiddenFill>
            </a:ext>
          </a:extLst>
        </p:spPr>
        <p:txBody>
          <a:bodyPr/>
          <a:lstStyle/>
          <a:p>
            <a:endParaRPr lang="zh-CN" altLang="en-US" dirty="0"/>
          </a:p>
        </p:txBody>
      </p:sp>
    </p:spTree>
    <p:extLst>
      <p:ext uri="{BB962C8B-B14F-4D97-AF65-F5344CB8AC3E}">
        <p14:creationId xmlns:p14="http://schemas.microsoft.com/office/powerpoint/2010/main" val="39291948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b="1" dirty="0"/>
              <a:t>Example</a:t>
            </a:r>
            <a:r>
              <a:rPr lang="en-US" altLang="zh-CN" dirty="0"/>
              <a:t>: 32</a:t>
            </a:r>
            <a:r>
              <a:rPr lang="zh-CN" altLang="en-US" dirty="0"/>
              <a:t> </a:t>
            </a:r>
            <a:r>
              <a:rPr lang="en-US" altLang="zh-CN" dirty="0"/>
              <a:t>KiB</a:t>
            </a:r>
            <a:r>
              <a:rPr lang="zh-CN" altLang="en-US" dirty="0"/>
              <a:t> </a:t>
            </a:r>
            <a:r>
              <a:rPr lang="en-US" altLang="zh-CN" dirty="0"/>
              <a:t>L1 data</a:t>
            </a:r>
            <a:r>
              <a:rPr lang="zh-CN" altLang="en-US" dirty="0"/>
              <a:t> </a:t>
            </a:r>
            <a:r>
              <a:rPr lang="en-US" altLang="zh-CN" dirty="0"/>
              <a:t>cache                 miss penalty to L2 is 10 cycles              miss rates:</a:t>
            </a:r>
          </a:p>
          <a:p>
            <a:pPr eaLnBrk="1" hangingPunct="1"/>
            <a:endParaRPr lang="en-US" altLang="zh-CN" dirty="0"/>
          </a:p>
          <a:p>
            <a:pPr eaLnBrk="1" hangingPunct="1"/>
            <a:endParaRPr lang="en-US" altLang="zh-CN" dirty="0"/>
          </a:p>
          <a:p>
            <a:pPr eaLnBrk="1" hangingPunct="1"/>
            <a:r>
              <a:rPr lang="en-US" altLang="zh-CN" dirty="0"/>
              <a:t>Two-way set associativity or hit under one miss improves more?</a:t>
            </a:r>
            <a:r>
              <a:rPr lang="en-US" altLang="zh-CN" b="1" dirty="0"/>
              <a:t>	</a:t>
            </a:r>
            <a:endParaRPr lang="en-US" altLang="zh-CN" dirty="0"/>
          </a:p>
        </p:txBody>
      </p:sp>
      <p:graphicFrame>
        <p:nvGraphicFramePr>
          <p:cNvPr id="3" name="Table 3">
            <a:extLst>
              <a:ext uri="{FF2B5EF4-FFF2-40B4-BE49-F238E27FC236}">
                <a16:creationId xmlns:a16="http://schemas.microsoft.com/office/drawing/2014/main" id="{23080C1D-EB3A-334B-956E-54FCDA0DF300}"/>
              </a:ext>
            </a:extLst>
          </p:cNvPr>
          <p:cNvGraphicFramePr>
            <a:graphicFrameLocks noGrp="1"/>
          </p:cNvGraphicFramePr>
          <p:nvPr>
            <p:extLst>
              <p:ext uri="{D42A27DB-BD31-4B8C-83A1-F6EECF244321}">
                <p14:modId xmlns:p14="http://schemas.microsoft.com/office/powerpoint/2010/main" val="309818988"/>
              </p:ext>
            </p:extLst>
          </p:nvPr>
        </p:nvGraphicFramePr>
        <p:xfrm>
          <a:off x="914400" y="3152385"/>
          <a:ext cx="7315200" cy="118872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2531215580"/>
                    </a:ext>
                  </a:extLst>
                </a:gridCol>
                <a:gridCol w="2438400">
                  <a:extLst>
                    <a:ext uri="{9D8B030D-6E8A-4147-A177-3AD203B41FA5}">
                      <a16:colId xmlns:a16="http://schemas.microsoft.com/office/drawing/2014/main" val="1216737818"/>
                    </a:ext>
                  </a:extLst>
                </a:gridCol>
                <a:gridCol w="2438400">
                  <a:extLst>
                    <a:ext uri="{9D8B030D-6E8A-4147-A177-3AD203B41FA5}">
                      <a16:colId xmlns:a16="http://schemas.microsoft.com/office/drawing/2014/main" val="1357476304"/>
                    </a:ext>
                  </a:extLst>
                </a:gridCol>
              </a:tblGrid>
              <a:tr h="370840">
                <a:tc>
                  <a:txBody>
                    <a:bodyPr/>
                    <a:lstStyle/>
                    <a:p>
                      <a:endParaRPr lang="en-CN" sz="2000" dirty="0"/>
                    </a:p>
                  </a:txBody>
                  <a:tcPr/>
                </a:tc>
                <a:tc>
                  <a:txBody>
                    <a:bodyPr/>
                    <a:lstStyle/>
                    <a:p>
                      <a:r>
                        <a:rPr lang="en-US" sz="2000" dirty="0"/>
                        <a:t>direct-mapped</a:t>
                      </a:r>
                      <a:endParaRPr lang="en-CN" sz="2000" dirty="0"/>
                    </a:p>
                  </a:txBody>
                  <a:tcPr/>
                </a:tc>
                <a:tc>
                  <a:txBody>
                    <a:bodyPr/>
                    <a:lstStyle/>
                    <a:p>
                      <a:r>
                        <a:rPr lang="en-CN" sz="2000" dirty="0"/>
                        <a:t>2-way set assoc.</a:t>
                      </a:r>
                    </a:p>
                  </a:txBody>
                  <a:tcPr/>
                </a:tc>
                <a:extLst>
                  <a:ext uri="{0D108BD9-81ED-4DB2-BD59-A6C34878D82A}">
                    <a16:rowId xmlns:a16="http://schemas.microsoft.com/office/drawing/2014/main" val="3879274005"/>
                  </a:ext>
                </a:extLst>
              </a:tr>
              <a:tr h="370840">
                <a:tc>
                  <a:txBody>
                    <a:bodyPr/>
                    <a:lstStyle/>
                    <a:p>
                      <a:r>
                        <a:rPr lang="en-CN" sz="2000" dirty="0"/>
                        <a:t>integer</a:t>
                      </a:r>
                    </a:p>
                  </a:txBody>
                  <a:tcPr/>
                </a:tc>
                <a:tc>
                  <a:txBody>
                    <a:bodyPr/>
                    <a:lstStyle/>
                    <a:p>
                      <a:r>
                        <a:rPr lang="en-CN" sz="2000" dirty="0"/>
                        <a:t>3.5%</a:t>
                      </a:r>
                    </a:p>
                  </a:txBody>
                  <a:tcPr/>
                </a:tc>
                <a:tc>
                  <a:txBody>
                    <a:bodyPr/>
                    <a:lstStyle/>
                    <a:p>
                      <a:r>
                        <a:rPr lang="en-CN" sz="2000" dirty="0"/>
                        <a:t>3.2%</a:t>
                      </a:r>
                    </a:p>
                  </a:txBody>
                  <a:tcPr/>
                </a:tc>
                <a:extLst>
                  <a:ext uri="{0D108BD9-81ED-4DB2-BD59-A6C34878D82A}">
                    <a16:rowId xmlns:a16="http://schemas.microsoft.com/office/drawing/2014/main" val="3424527824"/>
                  </a:ext>
                </a:extLst>
              </a:tr>
              <a:tr h="370840">
                <a:tc>
                  <a:txBody>
                    <a:bodyPr/>
                    <a:lstStyle/>
                    <a:p>
                      <a:r>
                        <a:rPr lang="en-US" sz="2000" dirty="0"/>
                        <a:t>f</a:t>
                      </a:r>
                      <a:r>
                        <a:rPr lang="en-CN" sz="2000" dirty="0"/>
                        <a:t>lating-point</a:t>
                      </a:r>
                    </a:p>
                  </a:txBody>
                  <a:tcPr/>
                </a:tc>
                <a:tc>
                  <a:txBody>
                    <a:bodyPr/>
                    <a:lstStyle/>
                    <a:p>
                      <a:r>
                        <a:rPr lang="en-CN" sz="2000" dirty="0"/>
                        <a:t>5.2%</a:t>
                      </a:r>
                    </a:p>
                  </a:txBody>
                  <a:tcPr/>
                </a:tc>
                <a:tc>
                  <a:txBody>
                    <a:bodyPr/>
                    <a:lstStyle/>
                    <a:p>
                      <a:r>
                        <a:rPr lang="en-CN" sz="2000" dirty="0"/>
                        <a:t>4.9%</a:t>
                      </a:r>
                    </a:p>
                  </a:txBody>
                  <a:tcPr/>
                </a:tc>
                <a:extLst>
                  <a:ext uri="{0D108BD9-81ED-4DB2-BD59-A6C34878D82A}">
                    <a16:rowId xmlns:a16="http://schemas.microsoft.com/office/drawing/2014/main" val="3999575920"/>
                  </a:ext>
                </a:extLst>
              </a:tr>
            </a:tbl>
          </a:graphicData>
        </a:graphic>
      </p:graphicFrame>
    </p:spTree>
    <p:extLst>
      <p:ext uri="{BB962C8B-B14F-4D97-AF65-F5344CB8AC3E}">
        <p14:creationId xmlns:p14="http://schemas.microsoft.com/office/powerpoint/2010/main" val="1427845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dirty="0" err="1"/>
              <a:t>Opt</a:t>
            </a:r>
            <a:r>
              <a:rPr lang="en-US" altLang="zh-CN" dirty="0"/>
              <a: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b="1" dirty="0"/>
              <a:t>Example</a:t>
            </a:r>
            <a:r>
              <a:rPr lang="en-US" altLang="zh-CN" dirty="0"/>
              <a:t>: 32</a:t>
            </a:r>
            <a:r>
              <a:rPr lang="zh-CN" altLang="en-US" dirty="0"/>
              <a:t> </a:t>
            </a:r>
            <a:r>
              <a:rPr lang="en-US" altLang="zh-CN" dirty="0"/>
              <a:t>KiB</a:t>
            </a:r>
            <a:r>
              <a:rPr lang="zh-CN" altLang="en-US" dirty="0"/>
              <a:t> </a:t>
            </a:r>
            <a:r>
              <a:rPr lang="en-US" altLang="zh-CN" dirty="0"/>
              <a:t>L1 data</a:t>
            </a:r>
            <a:r>
              <a:rPr lang="zh-CN" altLang="en-US" dirty="0"/>
              <a:t> </a:t>
            </a:r>
            <a:r>
              <a:rPr lang="en-US" altLang="zh-CN" dirty="0"/>
              <a:t>cache                 miss penalty to L2 is 10 cycles              miss rates:</a:t>
            </a:r>
          </a:p>
          <a:p>
            <a:pPr eaLnBrk="1" hangingPunct="1"/>
            <a:endParaRPr lang="en-US" altLang="zh-CN" dirty="0"/>
          </a:p>
          <a:p>
            <a:pPr eaLnBrk="1" hangingPunct="1"/>
            <a:endParaRPr lang="en-US" altLang="zh-CN" dirty="0"/>
          </a:p>
          <a:p>
            <a:pPr eaLnBrk="1" hangingPunct="1"/>
            <a:r>
              <a:rPr lang="en-US" altLang="zh-CN" dirty="0"/>
              <a:t>Two-way set associativity or hit under one miss improves more?                   0.32/0.35 = 91% </a:t>
            </a:r>
            <a:r>
              <a:rPr lang="en-US" altLang="zh-CN" dirty="0">
                <a:sym typeface="Wingdings" pitchFamily="2" charset="2"/>
              </a:rPr>
              <a:t> 9% improvement</a:t>
            </a:r>
            <a:endParaRPr lang="en-US" altLang="zh-CN" dirty="0"/>
          </a:p>
        </p:txBody>
      </p:sp>
      <p:graphicFrame>
        <p:nvGraphicFramePr>
          <p:cNvPr id="3" name="Table 3">
            <a:extLst>
              <a:ext uri="{FF2B5EF4-FFF2-40B4-BE49-F238E27FC236}">
                <a16:creationId xmlns:a16="http://schemas.microsoft.com/office/drawing/2014/main" id="{23080C1D-EB3A-334B-956E-54FCDA0DF300}"/>
              </a:ext>
            </a:extLst>
          </p:cNvPr>
          <p:cNvGraphicFramePr>
            <a:graphicFrameLocks noGrp="1"/>
          </p:cNvGraphicFramePr>
          <p:nvPr>
            <p:extLst>
              <p:ext uri="{D42A27DB-BD31-4B8C-83A1-F6EECF244321}">
                <p14:modId xmlns:p14="http://schemas.microsoft.com/office/powerpoint/2010/main" val="3867050670"/>
              </p:ext>
            </p:extLst>
          </p:nvPr>
        </p:nvGraphicFramePr>
        <p:xfrm>
          <a:off x="914400" y="3152385"/>
          <a:ext cx="7315200" cy="118872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2531215580"/>
                    </a:ext>
                  </a:extLst>
                </a:gridCol>
                <a:gridCol w="2438400">
                  <a:extLst>
                    <a:ext uri="{9D8B030D-6E8A-4147-A177-3AD203B41FA5}">
                      <a16:colId xmlns:a16="http://schemas.microsoft.com/office/drawing/2014/main" val="1216737818"/>
                    </a:ext>
                  </a:extLst>
                </a:gridCol>
                <a:gridCol w="2438400">
                  <a:extLst>
                    <a:ext uri="{9D8B030D-6E8A-4147-A177-3AD203B41FA5}">
                      <a16:colId xmlns:a16="http://schemas.microsoft.com/office/drawing/2014/main" val="1357476304"/>
                    </a:ext>
                  </a:extLst>
                </a:gridCol>
              </a:tblGrid>
              <a:tr h="370840">
                <a:tc>
                  <a:txBody>
                    <a:bodyPr/>
                    <a:lstStyle/>
                    <a:p>
                      <a:endParaRPr lang="en-CN" sz="2000" dirty="0"/>
                    </a:p>
                  </a:txBody>
                  <a:tcPr/>
                </a:tc>
                <a:tc>
                  <a:txBody>
                    <a:bodyPr/>
                    <a:lstStyle/>
                    <a:p>
                      <a:r>
                        <a:rPr lang="en-US" sz="2000" dirty="0"/>
                        <a:t>direct-mapped</a:t>
                      </a:r>
                      <a:endParaRPr lang="en-CN" sz="2000" dirty="0"/>
                    </a:p>
                  </a:txBody>
                  <a:tcPr/>
                </a:tc>
                <a:tc>
                  <a:txBody>
                    <a:bodyPr/>
                    <a:lstStyle/>
                    <a:p>
                      <a:r>
                        <a:rPr lang="en-CN" sz="2000" dirty="0"/>
                        <a:t>2-way set assoc.</a:t>
                      </a:r>
                    </a:p>
                  </a:txBody>
                  <a:tcPr/>
                </a:tc>
                <a:extLst>
                  <a:ext uri="{0D108BD9-81ED-4DB2-BD59-A6C34878D82A}">
                    <a16:rowId xmlns:a16="http://schemas.microsoft.com/office/drawing/2014/main" val="3879274005"/>
                  </a:ext>
                </a:extLst>
              </a:tr>
              <a:tr h="370840">
                <a:tc>
                  <a:txBody>
                    <a:bodyPr/>
                    <a:lstStyle/>
                    <a:p>
                      <a:r>
                        <a:rPr lang="en-CN" sz="2000" b="1" dirty="0">
                          <a:solidFill>
                            <a:srgbClr val="00B0F0"/>
                          </a:solidFill>
                        </a:rPr>
                        <a:t>integer</a:t>
                      </a:r>
                    </a:p>
                  </a:txBody>
                  <a:tcPr/>
                </a:tc>
                <a:tc>
                  <a:txBody>
                    <a:bodyPr/>
                    <a:lstStyle/>
                    <a:p>
                      <a:r>
                        <a:rPr lang="en-CN" sz="2000" dirty="0"/>
                        <a:t>3.5%</a:t>
                      </a:r>
                    </a:p>
                  </a:txBody>
                  <a:tcPr/>
                </a:tc>
                <a:tc>
                  <a:txBody>
                    <a:bodyPr/>
                    <a:lstStyle/>
                    <a:p>
                      <a:r>
                        <a:rPr lang="en-CN" sz="2000" dirty="0"/>
                        <a:t>3.2%</a:t>
                      </a:r>
                    </a:p>
                  </a:txBody>
                  <a:tcPr/>
                </a:tc>
                <a:extLst>
                  <a:ext uri="{0D108BD9-81ED-4DB2-BD59-A6C34878D82A}">
                    <a16:rowId xmlns:a16="http://schemas.microsoft.com/office/drawing/2014/main" val="3424527824"/>
                  </a:ext>
                </a:extLst>
              </a:tr>
              <a:tr h="370840">
                <a:tc>
                  <a:txBody>
                    <a:bodyPr/>
                    <a:lstStyle/>
                    <a:p>
                      <a:r>
                        <a:rPr lang="en-US" sz="2000" dirty="0"/>
                        <a:t>f</a:t>
                      </a:r>
                      <a:r>
                        <a:rPr lang="en-CN" sz="2000" dirty="0"/>
                        <a:t>lating-point</a:t>
                      </a:r>
                    </a:p>
                  </a:txBody>
                  <a:tcPr/>
                </a:tc>
                <a:tc>
                  <a:txBody>
                    <a:bodyPr/>
                    <a:lstStyle/>
                    <a:p>
                      <a:r>
                        <a:rPr lang="en-CN" sz="2000" dirty="0"/>
                        <a:t>5.2%</a:t>
                      </a:r>
                    </a:p>
                  </a:txBody>
                  <a:tcPr/>
                </a:tc>
                <a:tc>
                  <a:txBody>
                    <a:bodyPr/>
                    <a:lstStyle/>
                    <a:p>
                      <a:r>
                        <a:rPr lang="en-CN" sz="2000" dirty="0"/>
                        <a:t>4.9%</a:t>
                      </a:r>
                    </a:p>
                  </a:txBody>
                  <a:tcPr/>
                </a:tc>
                <a:extLst>
                  <a:ext uri="{0D108BD9-81ED-4DB2-BD59-A6C34878D82A}">
                    <a16:rowId xmlns:a16="http://schemas.microsoft.com/office/drawing/2014/main" val="3999575920"/>
                  </a:ext>
                </a:extLst>
              </a:tr>
            </a:tbl>
          </a:graphicData>
        </a:graphic>
      </p:graphicFrame>
      <p:pic>
        <p:nvPicPr>
          <p:cNvPr id="7" name="Picture 6">
            <a:extLst>
              <a:ext uri="{FF2B5EF4-FFF2-40B4-BE49-F238E27FC236}">
                <a16:creationId xmlns:a16="http://schemas.microsoft.com/office/drawing/2014/main" id="{9FE3F3C1-48CB-D449-A827-6884295752D7}"/>
              </a:ext>
            </a:extLst>
          </p:cNvPr>
          <p:cNvPicPr>
            <a:picLocks noChangeAspect="1"/>
          </p:cNvPicPr>
          <p:nvPr/>
        </p:nvPicPr>
        <p:blipFill>
          <a:blip r:embed="rId3"/>
          <a:stretch>
            <a:fillRect/>
          </a:stretch>
        </p:blipFill>
        <p:spPr>
          <a:xfrm>
            <a:off x="990600" y="5893290"/>
            <a:ext cx="6921500" cy="914400"/>
          </a:xfrm>
          <a:prstGeom prst="rect">
            <a:avLst/>
          </a:prstGeom>
        </p:spPr>
      </p:pic>
    </p:spTree>
    <p:extLst>
      <p:ext uri="{BB962C8B-B14F-4D97-AF65-F5344CB8AC3E}">
        <p14:creationId xmlns:p14="http://schemas.microsoft.com/office/powerpoint/2010/main" val="3978822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Integer benchmarks: 9%                 Floating-point benchmarks: 12.5% </a:t>
            </a:r>
            <a:r>
              <a:rPr lang="en-US" altLang="zh-CN" b="1" dirty="0"/>
              <a:t>	</a:t>
            </a:r>
            <a:endParaRPr lang="en-US" altLang="zh-CN" dirty="0"/>
          </a:p>
        </p:txBody>
      </p:sp>
      <p:sp>
        <p:nvSpPr>
          <p:cNvPr id="6" name="Rounded Rectangle 5">
            <a:extLst>
              <a:ext uri="{FF2B5EF4-FFF2-40B4-BE49-F238E27FC236}">
                <a16:creationId xmlns:a16="http://schemas.microsoft.com/office/drawing/2014/main" id="{D8D8358F-EE9C-D844-8CA3-D4494C007D5D}"/>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731C21D6-25A7-8D4D-B3DE-F003875D6E40}"/>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Rounded Rectangle 7">
            <a:extLst>
              <a:ext uri="{FF2B5EF4-FFF2-40B4-BE49-F238E27FC236}">
                <a16:creationId xmlns:a16="http://schemas.microsoft.com/office/drawing/2014/main" id="{9787B7BE-D779-FB43-A7C7-084D926D7EDB}"/>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extBox 8">
            <a:extLst>
              <a:ext uri="{FF2B5EF4-FFF2-40B4-BE49-F238E27FC236}">
                <a16:creationId xmlns:a16="http://schemas.microsoft.com/office/drawing/2014/main" id="{871734E3-B6D1-A44C-8C17-5BBD122DFC23}"/>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10" name="TextBox 9">
            <a:extLst>
              <a:ext uri="{FF2B5EF4-FFF2-40B4-BE49-F238E27FC236}">
                <a16:creationId xmlns:a16="http://schemas.microsoft.com/office/drawing/2014/main" id="{CC56DE85-3017-AA44-A4F3-E10E9210232F}"/>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1" name="TextBox 10">
            <a:extLst>
              <a:ext uri="{FF2B5EF4-FFF2-40B4-BE49-F238E27FC236}">
                <a16:creationId xmlns:a16="http://schemas.microsoft.com/office/drawing/2014/main" id="{5C123273-B415-8543-A2FE-6D08AAB0B48E}"/>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
        <p:nvSpPr>
          <p:cNvPr id="5" name="Line 6">
            <a:extLst>
              <a:ext uri="{FF2B5EF4-FFF2-40B4-BE49-F238E27FC236}">
                <a16:creationId xmlns:a16="http://schemas.microsoft.com/office/drawing/2014/main" id="{B7A6B64A-147E-AE47-91A1-8B71B3FF0CC5}"/>
              </a:ext>
            </a:extLst>
          </p:cNvPr>
          <p:cNvSpPr>
            <a:spLocks noChangeShapeType="1"/>
          </p:cNvSpPr>
          <p:nvPr/>
        </p:nvSpPr>
        <p:spPr bwMode="auto">
          <a:xfrm>
            <a:off x="1828800" y="2895600"/>
            <a:ext cx="762000" cy="0"/>
          </a:xfrm>
          <a:prstGeom prst="line">
            <a:avLst/>
          </a:prstGeom>
          <a:noFill/>
          <a:ln w="76200">
            <a:solidFill>
              <a:srgbClr val="00B0F0"/>
            </a:solidFill>
            <a:round/>
            <a:headEnd/>
            <a:tailEnd/>
          </a:ln>
          <a:extLst>
            <a:ext uri="{909E8E84-426E-40DD-AFC4-6F175D3DCCD1}">
              <a14:hiddenFill xmlns:a14="http://schemas.microsoft.com/office/drawing/2010/main">
                <a:noFill/>
              </a14:hiddenFill>
            </a:ext>
          </a:extLst>
        </p:spPr>
        <p:txBody>
          <a:bodyPr/>
          <a:lstStyle/>
          <a:p>
            <a:endParaRPr lang="zh-CN" altLang="en-US" dirty="0"/>
          </a:p>
        </p:txBody>
      </p:sp>
    </p:spTree>
    <p:extLst>
      <p:ext uri="{BB962C8B-B14F-4D97-AF65-F5344CB8AC3E}">
        <p14:creationId xmlns:p14="http://schemas.microsoft.com/office/powerpoint/2010/main" val="14465542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0C815A-C651-1647-B3DF-29BEAC8030F0}"/>
              </a:ext>
            </a:extLst>
          </p:cNvPr>
          <p:cNvPicPr>
            <a:picLocks noChangeAspect="1"/>
          </p:cNvPicPr>
          <p:nvPr/>
        </p:nvPicPr>
        <p:blipFill>
          <a:blip r:embed="rId3"/>
          <a:stretch>
            <a:fillRect/>
          </a:stretch>
        </p:blipFill>
        <p:spPr>
          <a:xfrm>
            <a:off x="990600" y="5893290"/>
            <a:ext cx="6921500" cy="914400"/>
          </a:xfrm>
          <a:prstGeom prst="rect">
            <a:avLst/>
          </a:prstGeom>
        </p:spPr>
      </p:pic>
      <p:sp>
        <p:nvSpPr>
          <p:cNvPr id="27650" name="Rectangle 2"/>
          <p:cNvSpPr>
            <a:spLocks noGrp="1" noChangeArrowheads="1"/>
          </p:cNvSpPr>
          <p:nvPr>
            <p:ph type="title"/>
          </p:nvPr>
        </p:nvSpPr>
        <p:spPr/>
        <p:txBody>
          <a:bodyPr/>
          <a:lstStyle/>
          <a:p>
            <a:pPr eaLnBrk="1" hangingPunct="1"/>
            <a:r>
              <a:rPr lang="en-US" altLang="zh-CN"/>
              <a:t>Opt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b="1" dirty="0"/>
              <a:t>Example</a:t>
            </a:r>
            <a:r>
              <a:rPr lang="en-US" altLang="zh-CN" dirty="0"/>
              <a:t>: 32</a:t>
            </a:r>
            <a:r>
              <a:rPr lang="zh-CN" altLang="en-US" dirty="0"/>
              <a:t> </a:t>
            </a:r>
            <a:r>
              <a:rPr lang="en-US" altLang="zh-CN" dirty="0"/>
              <a:t>KiB</a:t>
            </a:r>
            <a:r>
              <a:rPr lang="zh-CN" altLang="en-US" dirty="0"/>
              <a:t> </a:t>
            </a:r>
            <a:r>
              <a:rPr lang="en-US" altLang="zh-CN" dirty="0"/>
              <a:t>L1 data</a:t>
            </a:r>
            <a:r>
              <a:rPr lang="zh-CN" altLang="en-US" dirty="0"/>
              <a:t> </a:t>
            </a:r>
            <a:r>
              <a:rPr lang="en-US" altLang="zh-CN" dirty="0"/>
              <a:t>cache                 miss penalty to L2 is 10 cycles              miss rates:</a:t>
            </a:r>
          </a:p>
          <a:p>
            <a:pPr eaLnBrk="1" hangingPunct="1"/>
            <a:endParaRPr lang="en-US" altLang="zh-CN" dirty="0"/>
          </a:p>
          <a:p>
            <a:pPr eaLnBrk="1" hangingPunct="1"/>
            <a:endParaRPr lang="en-US" altLang="zh-CN" dirty="0"/>
          </a:p>
          <a:p>
            <a:pPr eaLnBrk="1" hangingPunct="1"/>
            <a:r>
              <a:rPr lang="en-US" altLang="zh-CN" dirty="0"/>
              <a:t>Two-way set associativity or hit under one miss improves more? </a:t>
            </a:r>
            <a:r>
              <a:rPr lang="en-US" altLang="zh-CN" dirty="0">
                <a:solidFill>
                  <a:srgbClr val="00B0F0"/>
                </a:solidFill>
              </a:rPr>
              <a:t>about equal</a:t>
            </a:r>
            <a:r>
              <a:rPr lang="en-US" altLang="zh-CN" dirty="0"/>
              <a:t>                  0.32/0.35 = 91% </a:t>
            </a:r>
            <a:r>
              <a:rPr lang="en-US" altLang="zh-CN" dirty="0">
                <a:sym typeface="Wingdings" pitchFamily="2" charset="2"/>
              </a:rPr>
              <a:t> 9% improvement</a:t>
            </a:r>
            <a:endParaRPr lang="en-US" altLang="zh-CN" dirty="0"/>
          </a:p>
        </p:txBody>
      </p:sp>
      <p:graphicFrame>
        <p:nvGraphicFramePr>
          <p:cNvPr id="3" name="Table 3">
            <a:extLst>
              <a:ext uri="{FF2B5EF4-FFF2-40B4-BE49-F238E27FC236}">
                <a16:creationId xmlns:a16="http://schemas.microsoft.com/office/drawing/2014/main" id="{23080C1D-EB3A-334B-956E-54FCDA0DF300}"/>
              </a:ext>
            </a:extLst>
          </p:cNvPr>
          <p:cNvGraphicFramePr>
            <a:graphicFrameLocks noGrp="1"/>
          </p:cNvGraphicFramePr>
          <p:nvPr/>
        </p:nvGraphicFramePr>
        <p:xfrm>
          <a:off x="914400" y="3152385"/>
          <a:ext cx="7315200" cy="118872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2531215580"/>
                    </a:ext>
                  </a:extLst>
                </a:gridCol>
                <a:gridCol w="2438400">
                  <a:extLst>
                    <a:ext uri="{9D8B030D-6E8A-4147-A177-3AD203B41FA5}">
                      <a16:colId xmlns:a16="http://schemas.microsoft.com/office/drawing/2014/main" val="1216737818"/>
                    </a:ext>
                  </a:extLst>
                </a:gridCol>
                <a:gridCol w="2438400">
                  <a:extLst>
                    <a:ext uri="{9D8B030D-6E8A-4147-A177-3AD203B41FA5}">
                      <a16:colId xmlns:a16="http://schemas.microsoft.com/office/drawing/2014/main" val="1357476304"/>
                    </a:ext>
                  </a:extLst>
                </a:gridCol>
              </a:tblGrid>
              <a:tr h="370840">
                <a:tc>
                  <a:txBody>
                    <a:bodyPr/>
                    <a:lstStyle/>
                    <a:p>
                      <a:endParaRPr lang="en-CN" sz="2000" dirty="0"/>
                    </a:p>
                  </a:txBody>
                  <a:tcPr/>
                </a:tc>
                <a:tc>
                  <a:txBody>
                    <a:bodyPr/>
                    <a:lstStyle/>
                    <a:p>
                      <a:r>
                        <a:rPr lang="en-US" sz="2000" dirty="0"/>
                        <a:t>direct-mapped</a:t>
                      </a:r>
                      <a:endParaRPr lang="en-CN" sz="2000" dirty="0"/>
                    </a:p>
                  </a:txBody>
                  <a:tcPr/>
                </a:tc>
                <a:tc>
                  <a:txBody>
                    <a:bodyPr/>
                    <a:lstStyle/>
                    <a:p>
                      <a:r>
                        <a:rPr lang="en-CN" sz="2000" dirty="0"/>
                        <a:t>2-way set assoc.</a:t>
                      </a:r>
                    </a:p>
                  </a:txBody>
                  <a:tcPr/>
                </a:tc>
                <a:extLst>
                  <a:ext uri="{0D108BD9-81ED-4DB2-BD59-A6C34878D82A}">
                    <a16:rowId xmlns:a16="http://schemas.microsoft.com/office/drawing/2014/main" val="3879274005"/>
                  </a:ext>
                </a:extLst>
              </a:tr>
              <a:tr h="370840">
                <a:tc>
                  <a:txBody>
                    <a:bodyPr/>
                    <a:lstStyle/>
                    <a:p>
                      <a:r>
                        <a:rPr lang="en-CN" sz="2000" b="1" dirty="0">
                          <a:solidFill>
                            <a:srgbClr val="00B0F0"/>
                          </a:solidFill>
                        </a:rPr>
                        <a:t>integer</a:t>
                      </a:r>
                    </a:p>
                  </a:txBody>
                  <a:tcPr/>
                </a:tc>
                <a:tc>
                  <a:txBody>
                    <a:bodyPr/>
                    <a:lstStyle/>
                    <a:p>
                      <a:r>
                        <a:rPr lang="en-CN" sz="2000" dirty="0"/>
                        <a:t>3.5%</a:t>
                      </a:r>
                    </a:p>
                  </a:txBody>
                  <a:tcPr/>
                </a:tc>
                <a:tc>
                  <a:txBody>
                    <a:bodyPr/>
                    <a:lstStyle/>
                    <a:p>
                      <a:r>
                        <a:rPr lang="en-CN" sz="2000" dirty="0"/>
                        <a:t>3.2%</a:t>
                      </a:r>
                    </a:p>
                  </a:txBody>
                  <a:tcPr/>
                </a:tc>
                <a:extLst>
                  <a:ext uri="{0D108BD9-81ED-4DB2-BD59-A6C34878D82A}">
                    <a16:rowId xmlns:a16="http://schemas.microsoft.com/office/drawing/2014/main" val="3424527824"/>
                  </a:ext>
                </a:extLst>
              </a:tr>
              <a:tr h="370840">
                <a:tc>
                  <a:txBody>
                    <a:bodyPr/>
                    <a:lstStyle/>
                    <a:p>
                      <a:r>
                        <a:rPr lang="en-US" sz="2000" dirty="0"/>
                        <a:t>f</a:t>
                      </a:r>
                      <a:r>
                        <a:rPr lang="en-CN" sz="2000" dirty="0"/>
                        <a:t>lating-point</a:t>
                      </a:r>
                    </a:p>
                  </a:txBody>
                  <a:tcPr/>
                </a:tc>
                <a:tc>
                  <a:txBody>
                    <a:bodyPr/>
                    <a:lstStyle/>
                    <a:p>
                      <a:r>
                        <a:rPr lang="en-CN" sz="2000" dirty="0"/>
                        <a:t>5.2%</a:t>
                      </a:r>
                    </a:p>
                  </a:txBody>
                  <a:tcPr/>
                </a:tc>
                <a:tc>
                  <a:txBody>
                    <a:bodyPr/>
                    <a:lstStyle/>
                    <a:p>
                      <a:r>
                        <a:rPr lang="en-CN" sz="2000" dirty="0"/>
                        <a:t>4.9%</a:t>
                      </a:r>
                    </a:p>
                  </a:txBody>
                  <a:tcPr/>
                </a:tc>
                <a:extLst>
                  <a:ext uri="{0D108BD9-81ED-4DB2-BD59-A6C34878D82A}">
                    <a16:rowId xmlns:a16="http://schemas.microsoft.com/office/drawing/2014/main" val="3999575920"/>
                  </a:ext>
                </a:extLst>
              </a:tr>
            </a:tbl>
          </a:graphicData>
        </a:graphic>
      </p:graphicFrame>
    </p:spTree>
    <p:extLst>
      <p:ext uri="{BB962C8B-B14F-4D97-AF65-F5344CB8AC3E}">
        <p14:creationId xmlns:p14="http://schemas.microsoft.com/office/powerpoint/2010/main" val="4073272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ten advanced optimizations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092B26-D2A9-414A-AFB9-B2E5A2894E20}"/>
              </a:ext>
            </a:extLst>
          </p:cNvPr>
          <p:cNvPicPr>
            <a:picLocks noChangeAspect="1"/>
          </p:cNvPicPr>
          <p:nvPr/>
        </p:nvPicPr>
        <p:blipFill>
          <a:blip r:embed="rId3"/>
          <a:stretch>
            <a:fillRect/>
          </a:stretch>
        </p:blipFill>
        <p:spPr>
          <a:xfrm>
            <a:off x="961400" y="5904000"/>
            <a:ext cx="6908800" cy="914400"/>
          </a:xfrm>
          <a:prstGeom prst="rect">
            <a:avLst/>
          </a:prstGeom>
        </p:spPr>
      </p:pic>
      <p:sp>
        <p:nvSpPr>
          <p:cNvPr id="27650" name="Rectangle 2"/>
          <p:cNvSpPr>
            <a:spLocks noGrp="1" noChangeArrowheads="1"/>
          </p:cNvSpPr>
          <p:nvPr>
            <p:ph type="title"/>
          </p:nvPr>
        </p:nvSpPr>
        <p:spPr/>
        <p:txBody>
          <a:bodyPr/>
          <a:lstStyle/>
          <a:p>
            <a:pPr eaLnBrk="1" hangingPunct="1"/>
            <a:r>
              <a:rPr lang="en-US" altLang="zh-CN"/>
              <a:t>Opt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b="1" dirty="0"/>
              <a:t>Example</a:t>
            </a:r>
            <a:r>
              <a:rPr lang="en-US" altLang="zh-CN" dirty="0"/>
              <a:t>: 32</a:t>
            </a:r>
            <a:r>
              <a:rPr lang="zh-CN" altLang="en-US" dirty="0"/>
              <a:t> </a:t>
            </a:r>
            <a:r>
              <a:rPr lang="en-US" altLang="zh-CN" dirty="0"/>
              <a:t>KiB</a:t>
            </a:r>
            <a:r>
              <a:rPr lang="zh-CN" altLang="en-US" dirty="0"/>
              <a:t> </a:t>
            </a:r>
            <a:r>
              <a:rPr lang="en-US" altLang="zh-CN" dirty="0"/>
              <a:t>L1 data</a:t>
            </a:r>
            <a:r>
              <a:rPr lang="zh-CN" altLang="en-US" dirty="0"/>
              <a:t> </a:t>
            </a:r>
            <a:r>
              <a:rPr lang="en-US" altLang="zh-CN" dirty="0"/>
              <a:t>cache                 miss penalty to L2 is 10 cycles              miss rates:</a:t>
            </a:r>
          </a:p>
          <a:p>
            <a:pPr eaLnBrk="1" hangingPunct="1"/>
            <a:endParaRPr lang="en-US" altLang="zh-CN" dirty="0"/>
          </a:p>
          <a:p>
            <a:pPr eaLnBrk="1" hangingPunct="1"/>
            <a:endParaRPr lang="en-US" altLang="zh-CN" dirty="0"/>
          </a:p>
          <a:p>
            <a:pPr eaLnBrk="1" hangingPunct="1"/>
            <a:r>
              <a:rPr lang="en-US" altLang="zh-CN" dirty="0"/>
              <a:t>Two-way set associativity or hit under one miss improves more?                  0.49/0.52 = 94% </a:t>
            </a:r>
            <a:r>
              <a:rPr lang="en-US" altLang="zh-CN" dirty="0">
                <a:sym typeface="Wingdings" pitchFamily="2" charset="2"/>
              </a:rPr>
              <a:t> 6% improvement</a:t>
            </a:r>
            <a:endParaRPr lang="en-US" altLang="zh-CN" dirty="0"/>
          </a:p>
        </p:txBody>
      </p:sp>
      <p:graphicFrame>
        <p:nvGraphicFramePr>
          <p:cNvPr id="3" name="Table 3">
            <a:extLst>
              <a:ext uri="{FF2B5EF4-FFF2-40B4-BE49-F238E27FC236}">
                <a16:creationId xmlns:a16="http://schemas.microsoft.com/office/drawing/2014/main" id="{23080C1D-EB3A-334B-956E-54FCDA0DF300}"/>
              </a:ext>
            </a:extLst>
          </p:cNvPr>
          <p:cNvGraphicFramePr>
            <a:graphicFrameLocks noGrp="1"/>
          </p:cNvGraphicFramePr>
          <p:nvPr>
            <p:extLst>
              <p:ext uri="{D42A27DB-BD31-4B8C-83A1-F6EECF244321}">
                <p14:modId xmlns:p14="http://schemas.microsoft.com/office/powerpoint/2010/main" val="3321330211"/>
              </p:ext>
            </p:extLst>
          </p:nvPr>
        </p:nvGraphicFramePr>
        <p:xfrm>
          <a:off x="914400" y="3152385"/>
          <a:ext cx="7315200" cy="118872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2531215580"/>
                    </a:ext>
                  </a:extLst>
                </a:gridCol>
                <a:gridCol w="2438400">
                  <a:extLst>
                    <a:ext uri="{9D8B030D-6E8A-4147-A177-3AD203B41FA5}">
                      <a16:colId xmlns:a16="http://schemas.microsoft.com/office/drawing/2014/main" val="1216737818"/>
                    </a:ext>
                  </a:extLst>
                </a:gridCol>
                <a:gridCol w="2438400">
                  <a:extLst>
                    <a:ext uri="{9D8B030D-6E8A-4147-A177-3AD203B41FA5}">
                      <a16:colId xmlns:a16="http://schemas.microsoft.com/office/drawing/2014/main" val="1357476304"/>
                    </a:ext>
                  </a:extLst>
                </a:gridCol>
              </a:tblGrid>
              <a:tr h="370840">
                <a:tc>
                  <a:txBody>
                    <a:bodyPr/>
                    <a:lstStyle/>
                    <a:p>
                      <a:endParaRPr lang="en-CN" sz="2000" dirty="0"/>
                    </a:p>
                  </a:txBody>
                  <a:tcPr/>
                </a:tc>
                <a:tc>
                  <a:txBody>
                    <a:bodyPr/>
                    <a:lstStyle/>
                    <a:p>
                      <a:r>
                        <a:rPr lang="en-US" sz="2000" dirty="0"/>
                        <a:t>direct-mapped</a:t>
                      </a:r>
                      <a:endParaRPr lang="en-CN" sz="2000" dirty="0"/>
                    </a:p>
                  </a:txBody>
                  <a:tcPr/>
                </a:tc>
                <a:tc>
                  <a:txBody>
                    <a:bodyPr/>
                    <a:lstStyle/>
                    <a:p>
                      <a:r>
                        <a:rPr lang="en-CN" sz="2000" dirty="0"/>
                        <a:t>2-way set assoc.</a:t>
                      </a:r>
                    </a:p>
                  </a:txBody>
                  <a:tcPr/>
                </a:tc>
                <a:extLst>
                  <a:ext uri="{0D108BD9-81ED-4DB2-BD59-A6C34878D82A}">
                    <a16:rowId xmlns:a16="http://schemas.microsoft.com/office/drawing/2014/main" val="3879274005"/>
                  </a:ext>
                </a:extLst>
              </a:tr>
              <a:tr h="370840">
                <a:tc>
                  <a:txBody>
                    <a:bodyPr/>
                    <a:lstStyle/>
                    <a:p>
                      <a:r>
                        <a:rPr lang="en-CN" sz="2000" b="0" dirty="0">
                          <a:solidFill>
                            <a:schemeClr val="tx1"/>
                          </a:solidFill>
                        </a:rPr>
                        <a:t>integer</a:t>
                      </a:r>
                    </a:p>
                  </a:txBody>
                  <a:tcPr/>
                </a:tc>
                <a:tc>
                  <a:txBody>
                    <a:bodyPr/>
                    <a:lstStyle/>
                    <a:p>
                      <a:r>
                        <a:rPr lang="en-CN" sz="2000" dirty="0"/>
                        <a:t>3.5%</a:t>
                      </a:r>
                    </a:p>
                  </a:txBody>
                  <a:tcPr/>
                </a:tc>
                <a:tc>
                  <a:txBody>
                    <a:bodyPr/>
                    <a:lstStyle/>
                    <a:p>
                      <a:r>
                        <a:rPr lang="en-CN" sz="2000" dirty="0"/>
                        <a:t>3.2%</a:t>
                      </a:r>
                    </a:p>
                  </a:txBody>
                  <a:tcPr/>
                </a:tc>
                <a:extLst>
                  <a:ext uri="{0D108BD9-81ED-4DB2-BD59-A6C34878D82A}">
                    <a16:rowId xmlns:a16="http://schemas.microsoft.com/office/drawing/2014/main" val="3424527824"/>
                  </a:ext>
                </a:extLst>
              </a:tr>
              <a:tr h="370840">
                <a:tc>
                  <a:txBody>
                    <a:bodyPr/>
                    <a:lstStyle/>
                    <a:p>
                      <a:r>
                        <a:rPr lang="en-US" sz="2000" b="1" dirty="0">
                          <a:solidFill>
                            <a:srgbClr val="00B0F0"/>
                          </a:solidFill>
                        </a:rPr>
                        <a:t>f</a:t>
                      </a:r>
                      <a:r>
                        <a:rPr lang="en-CN" sz="2000" b="1" dirty="0">
                          <a:solidFill>
                            <a:srgbClr val="00B0F0"/>
                          </a:solidFill>
                        </a:rPr>
                        <a:t>lating-point</a:t>
                      </a:r>
                    </a:p>
                  </a:txBody>
                  <a:tcPr/>
                </a:tc>
                <a:tc>
                  <a:txBody>
                    <a:bodyPr/>
                    <a:lstStyle/>
                    <a:p>
                      <a:r>
                        <a:rPr lang="en-CN" sz="2000" dirty="0"/>
                        <a:t>5.2%</a:t>
                      </a:r>
                    </a:p>
                  </a:txBody>
                  <a:tcPr/>
                </a:tc>
                <a:tc>
                  <a:txBody>
                    <a:bodyPr/>
                    <a:lstStyle/>
                    <a:p>
                      <a:r>
                        <a:rPr lang="en-CN" sz="2000" dirty="0"/>
                        <a:t>4.9%</a:t>
                      </a:r>
                    </a:p>
                  </a:txBody>
                  <a:tcPr/>
                </a:tc>
                <a:extLst>
                  <a:ext uri="{0D108BD9-81ED-4DB2-BD59-A6C34878D82A}">
                    <a16:rowId xmlns:a16="http://schemas.microsoft.com/office/drawing/2014/main" val="3999575920"/>
                  </a:ext>
                </a:extLst>
              </a:tr>
            </a:tbl>
          </a:graphicData>
        </a:graphic>
      </p:graphicFrame>
    </p:spTree>
    <p:extLst>
      <p:ext uri="{BB962C8B-B14F-4D97-AF65-F5344CB8AC3E}">
        <p14:creationId xmlns:p14="http://schemas.microsoft.com/office/powerpoint/2010/main" val="290360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Opt #4: Nonblocking Caches</a:t>
            </a:r>
          </a:p>
        </p:txBody>
      </p:sp>
      <p:pic>
        <p:nvPicPr>
          <p:cNvPr id="2" name="Picture 1">
            <a:extLst>
              <a:ext uri="{FF2B5EF4-FFF2-40B4-BE49-F238E27FC236}">
                <a16:creationId xmlns:a16="http://schemas.microsoft.com/office/drawing/2014/main" id="{1A124CA9-0D22-2944-8AD9-7456696F1B90}"/>
              </a:ext>
            </a:extLst>
          </p:cNvPr>
          <p:cNvPicPr>
            <a:picLocks noChangeAspect="1"/>
          </p:cNvPicPr>
          <p:nvPr/>
        </p:nvPicPr>
        <p:blipFill>
          <a:blip r:embed="rId3"/>
          <a:stretch>
            <a:fillRect/>
          </a:stretch>
        </p:blipFill>
        <p:spPr>
          <a:xfrm>
            <a:off x="171450" y="2622470"/>
            <a:ext cx="8801100" cy="4235529"/>
          </a:xfrm>
          <a:prstGeom prst="rect">
            <a:avLst/>
          </a:prstGeom>
        </p:spPr>
      </p:pic>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dirty="0"/>
              <a:t>Integer benchmarks: 9%                 Floating-point benchmarks: 12.5% </a:t>
            </a:r>
            <a:r>
              <a:rPr lang="en-US" altLang="zh-CN" b="1" dirty="0"/>
              <a:t>	</a:t>
            </a:r>
            <a:endParaRPr lang="en-US" altLang="zh-CN" dirty="0"/>
          </a:p>
        </p:txBody>
      </p:sp>
      <p:sp>
        <p:nvSpPr>
          <p:cNvPr id="6" name="Rounded Rectangle 5">
            <a:extLst>
              <a:ext uri="{FF2B5EF4-FFF2-40B4-BE49-F238E27FC236}">
                <a16:creationId xmlns:a16="http://schemas.microsoft.com/office/drawing/2014/main" id="{D8D8358F-EE9C-D844-8CA3-D4494C007D5D}"/>
              </a:ext>
            </a:extLst>
          </p:cNvPr>
          <p:cNvSpPr/>
          <p:nvPr/>
        </p:nvSpPr>
        <p:spPr>
          <a:xfrm>
            <a:off x="2286000" y="2622470"/>
            <a:ext cx="15240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 name="Rounded Rectangle 6">
            <a:extLst>
              <a:ext uri="{FF2B5EF4-FFF2-40B4-BE49-F238E27FC236}">
                <a16:creationId xmlns:a16="http://schemas.microsoft.com/office/drawing/2014/main" id="{731C21D6-25A7-8D4D-B3DE-F003875D6E40}"/>
              </a:ext>
            </a:extLst>
          </p:cNvPr>
          <p:cNvSpPr/>
          <p:nvPr/>
        </p:nvSpPr>
        <p:spPr>
          <a:xfrm>
            <a:off x="4267200" y="2622469"/>
            <a:ext cx="17526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Rounded Rectangle 7">
            <a:extLst>
              <a:ext uri="{FF2B5EF4-FFF2-40B4-BE49-F238E27FC236}">
                <a16:creationId xmlns:a16="http://schemas.microsoft.com/office/drawing/2014/main" id="{9787B7BE-D779-FB43-A7C7-084D926D7EDB}"/>
              </a:ext>
            </a:extLst>
          </p:cNvPr>
          <p:cNvSpPr/>
          <p:nvPr/>
        </p:nvSpPr>
        <p:spPr>
          <a:xfrm>
            <a:off x="6477000" y="2622469"/>
            <a:ext cx="1828800" cy="27313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TextBox 8">
            <a:extLst>
              <a:ext uri="{FF2B5EF4-FFF2-40B4-BE49-F238E27FC236}">
                <a16:creationId xmlns:a16="http://schemas.microsoft.com/office/drawing/2014/main" id="{871734E3-B6D1-A44C-8C17-5BBD122DFC23}"/>
              </a:ext>
            </a:extLst>
          </p:cNvPr>
          <p:cNvSpPr txBox="1"/>
          <p:nvPr/>
        </p:nvSpPr>
        <p:spPr>
          <a:xfrm>
            <a:off x="2204945" y="2557045"/>
            <a:ext cx="314510" cy="338554"/>
          </a:xfrm>
          <a:prstGeom prst="rect">
            <a:avLst/>
          </a:prstGeom>
          <a:noFill/>
        </p:spPr>
        <p:txBody>
          <a:bodyPr wrap="none" rtlCol="0">
            <a:spAutoFit/>
          </a:bodyPr>
          <a:lstStyle/>
          <a:p>
            <a:r>
              <a:rPr lang="en-US" altLang="zh-CN" sz="1600" dirty="0">
                <a:latin typeface="+mn-lt"/>
              </a:rPr>
              <a:t>1</a:t>
            </a:r>
            <a:endParaRPr lang="en-CN" sz="1600" dirty="0">
              <a:latin typeface="+mn-lt"/>
            </a:endParaRPr>
          </a:p>
        </p:txBody>
      </p:sp>
      <p:sp>
        <p:nvSpPr>
          <p:cNvPr id="10" name="TextBox 9">
            <a:extLst>
              <a:ext uri="{FF2B5EF4-FFF2-40B4-BE49-F238E27FC236}">
                <a16:creationId xmlns:a16="http://schemas.microsoft.com/office/drawing/2014/main" id="{CC56DE85-3017-AA44-A4F3-E10E9210232F}"/>
              </a:ext>
            </a:extLst>
          </p:cNvPr>
          <p:cNvSpPr txBox="1"/>
          <p:nvPr/>
        </p:nvSpPr>
        <p:spPr>
          <a:xfrm>
            <a:off x="4247002" y="2561500"/>
            <a:ext cx="314510" cy="338554"/>
          </a:xfrm>
          <a:prstGeom prst="rect">
            <a:avLst/>
          </a:prstGeom>
          <a:noFill/>
        </p:spPr>
        <p:txBody>
          <a:bodyPr wrap="none" rtlCol="0">
            <a:spAutoFit/>
          </a:bodyPr>
          <a:lstStyle/>
          <a:p>
            <a:r>
              <a:rPr lang="en-US" altLang="zh-CN" sz="1600" dirty="0">
                <a:latin typeface="+mn-lt"/>
              </a:rPr>
              <a:t>2</a:t>
            </a:r>
            <a:endParaRPr lang="en-CN" sz="1600" dirty="0">
              <a:latin typeface="+mn-lt"/>
            </a:endParaRPr>
          </a:p>
        </p:txBody>
      </p:sp>
      <p:sp>
        <p:nvSpPr>
          <p:cNvPr id="11" name="TextBox 10">
            <a:extLst>
              <a:ext uri="{FF2B5EF4-FFF2-40B4-BE49-F238E27FC236}">
                <a16:creationId xmlns:a16="http://schemas.microsoft.com/office/drawing/2014/main" id="{5C123273-B415-8543-A2FE-6D08AAB0B48E}"/>
              </a:ext>
            </a:extLst>
          </p:cNvPr>
          <p:cNvSpPr txBox="1"/>
          <p:nvPr/>
        </p:nvSpPr>
        <p:spPr>
          <a:xfrm>
            <a:off x="6452521" y="2557045"/>
            <a:ext cx="444352" cy="338554"/>
          </a:xfrm>
          <a:prstGeom prst="rect">
            <a:avLst/>
          </a:prstGeom>
          <a:noFill/>
        </p:spPr>
        <p:txBody>
          <a:bodyPr wrap="none" rtlCol="0">
            <a:spAutoFit/>
          </a:bodyPr>
          <a:lstStyle/>
          <a:p>
            <a:r>
              <a:rPr lang="en-US" altLang="zh-CN" sz="1600" dirty="0">
                <a:latin typeface="+mn-lt"/>
              </a:rPr>
              <a:t>64</a:t>
            </a:r>
            <a:endParaRPr lang="en-CN" sz="1600" dirty="0">
              <a:latin typeface="+mn-lt"/>
            </a:endParaRPr>
          </a:p>
        </p:txBody>
      </p:sp>
      <p:sp>
        <p:nvSpPr>
          <p:cNvPr id="5" name="Line 6">
            <a:extLst>
              <a:ext uri="{FF2B5EF4-FFF2-40B4-BE49-F238E27FC236}">
                <a16:creationId xmlns:a16="http://schemas.microsoft.com/office/drawing/2014/main" id="{B7A6B64A-147E-AE47-91A1-8B71B3FF0CC5}"/>
              </a:ext>
            </a:extLst>
          </p:cNvPr>
          <p:cNvSpPr>
            <a:spLocks noChangeShapeType="1"/>
          </p:cNvSpPr>
          <p:nvPr/>
        </p:nvSpPr>
        <p:spPr bwMode="auto">
          <a:xfrm>
            <a:off x="1828800" y="2895600"/>
            <a:ext cx="762000" cy="0"/>
          </a:xfrm>
          <a:prstGeom prst="line">
            <a:avLst/>
          </a:prstGeom>
          <a:noFill/>
          <a:ln w="76200">
            <a:solidFill>
              <a:srgbClr val="00B0F0"/>
            </a:solidFill>
            <a:round/>
            <a:headEnd/>
            <a:tailEnd/>
          </a:ln>
          <a:extLst>
            <a:ext uri="{909E8E84-426E-40DD-AFC4-6F175D3DCCD1}">
              <a14:hiddenFill xmlns:a14="http://schemas.microsoft.com/office/drawing/2010/main">
                <a:noFill/>
              </a14:hiddenFill>
            </a:ext>
          </a:extLst>
        </p:spPr>
        <p:txBody>
          <a:bodyPr/>
          <a:lstStyle/>
          <a:p>
            <a:endParaRPr lang="zh-CN" altLang="en-US" dirty="0"/>
          </a:p>
        </p:txBody>
      </p:sp>
    </p:spTree>
    <p:extLst>
      <p:ext uri="{BB962C8B-B14F-4D97-AF65-F5344CB8AC3E}">
        <p14:creationId xmlns:p14="http://schemas.microsoft.com/office/powerpoint/2010/main" val="2674838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092B26-D2A9-414A-AFB9-B2E5A2894E20}"/>
              </a:ext>
            </a:extLst>
          </p:cNvPr>
          <p:cNvPicPr>
            <a:picLocks noChangeAspect="1"/>
          </p:cNvPicPr>
          <p:nvPr/>
        </p:nvPicPr>
        <p:blipFill>
          <a:blip r:embed="rId3"/>
          <a:stretch>
            <a:fillRect/>
          </a:stretch>
        </p:blipFill>
        <p:spPr>
          <a:xfrm>
            <a:off x="961400" y="5904000"/>
            <a:ext cx="6908800" cy="914400"/>
          </a:xfrm>
          <a:prstGeom prst="rect">
            <a:avLst/>
          </a:prstGeom>
        </p:spPr>
      </p:pic>
      <p:sp>
        <p:nvSpPr>
          <p:cNvPr id="27650" name="Rectangle 2"/>
          <p:cNvSpPr>
            <a:spLocks noGrp="1" noChangeArrowheads="1"/>
          </p:cNvSpPr>
          <p:nvPr>
            <p:ph type="title"/>
          </p:nvPr>
        </p:nvSpPr>
        <p:spPr/>
        <p:txBody>
          <a:bodyPr/>
          <a:lstStyle/>
          <a:p>
            <a:pPr eaLnBrk="1" hangingPunct="1"/>
            <a:r>
              <a:rPr lang="en-US" altLang="zh-CN"/>
              <a:t>Opt #4: Nonblocking Caches</a:t>
            </a:r>
          </a:p>
        </p:txBody>
      </p:sp>
      <p:sp>
        <p:nvSpPr>
          <p:cNvPr id="27651" name="Rectangle 3"/>
          <p:cNvSpPr>
            <a:spLocks noGrp="1" noChangeArrowheads="1"/>
          </p:cNvSpPr>
          <p:nvPr>
            <p:ph type="body" idx="1"/>
          </p:nvPr>
        </p:nvSpPr>
        <p:spPr>
          <a:xfrm>
            <a:off x="457200" y="1600200"/>
            <a:ext cx="8686800" cy="5257800"/>
          </a:xfrm>
        </p:spPr>
        <p:txBody>
          <a:bodyPr/>
          <a:lstStyle/>
          <a:p>
            <a:pPr eaLnBrk="1" hangingPunct="1"/>
            <a:r>
              <a:rPr lang="en-US" altLang="zh-CN" b="1" dirty="0"/>
              <a:t>Example</a:t>
            </a:r>
            <a:r>
              <a:rPr lang="en-US" altLang="zh-CN" dirty="0"/>
              <a:t>: 32</a:t>
            </a:r>
            <a:r>
              <a:rPr lang="zh-CN" altLang="en-US" dirty="0"/>
              <a:t> </a:t>
            </a:r>
            <a:r>
              <a:rPr lang="en-US" altLang="zh-CN" dirty="0"/>
              <a:t>KiB</a:t>
            </a:r>
            <a:r>
              <a:rPr lang="zh-CN" altLang="en-US" dirty="0"/>
              <a:t> </a:t>
            </a:r>
            <a:r>
              <a:rPr lang="en-US" altLang="zh-CN" dirty="0"/>
              <a:t>L1 data</a:t>
            </a:r>
            <a:r>
              <a:rPr lang="zh-CN" altLang="en-US" dirty="0"/>
              <a:t> </a:t>
            </a:r>
            <a:r>
              <a:rPr lang="en-US" altLang="zh-CN" dirty="0"/>
              <a:t>cache                 miss penalty to L2 is 10 cycles              miss rates:</a:t>
            </a:r>
          </a:p>
          <a:p>
            <a:pPr eaLnBrk="1" hangingPunct="1"/>
            <a:endParaRPr lang="en-US" altLang="zh-CN" dirty="0"/>
          </a:p>
          <a:p>
            <a:pPr eaLnBrk="1" hangingPunct="1"/>
            <a:endParaRPr lang="en-US" altLang="zh-CN" dirty="0"/>
          </a:p>
          <a:p>
            <a:pPr eaLnBrk="1" hangingPunct="1"/>
            <a:r>
              <a:rPr lang="en-US" altLang="zh-CN" dirty="0"/>
              <a:t>Two-way set associativity or </a:t>
            </a:r>
            <a:r>
              <a:rPr lang="en-US" altLang="zh-CN" dirty="0">
                <a:solidFill>
                  <a:srgbClr val="00B0F0"/>
                </a:solidFill>
              </a:rPr>
              <a:t>hit under one miss improves more</a:t>
            </a:r>
            <a:r>
              <a:rPr lang="en-US" altLang="zh-CN" dirty="0"/>
              <a:t>?                  0.49/0.52 = 94% </a:t>
            </a:r>
            <a:r>
              <a:rPr lang="en-US" altLang="zh-CN" dirty="0">
                <a:sym typeface="Wingdings" pitchFamily="2" charset="2"/>
              </a:rPr>
              <a:t> 6% improvement</a:t>
            </a:r>
            <a:endParaRPr lang="en-US" altLang="zh-CN" dirty="0"/>
          </a:p>
        </p:txBody>
      </p:sp>
      <p:graphicFrame>
        <p:nvGraphicFramePr>
          <p:cNvPr id="3" name="Table 3">
            <a:extLst>
              <a:ext uri="{FF2B5EF4-FFF2-40B4-BE49-F238E27FC236}">
                <a16:creationId xmlns:a16="http://schemas.microsoft.com/office/drawing/2014/main" id="{23080C1D-EB3A-334B-956E-54FCDA0DF300}"/>
              </a:ext>
            </a:extLst>
          </p:cNvPr>
          <p:cNvGraphicFramePr>
            <a:graphicFrameLocks noGrp="1"/>
          </p:cNvGraphicFramePr>
          <p:nvPr/>
        </p:nvGraphicFramePr>
        <p:xfrm>
          <a:off x="914400" y="3152385"/>
          <a:ext cx="7315200" cy="1188720"/>
        </p:xfrm>
        <a:graphic>
          <a:graphicData uri="http://schemas.openxmlformats.org/drawingml/2006/table">
            <a:tbl>
              <a:tblPr firstRow="1" bandRow="1">
                <a:tableStyleId>{5940675A-B579-460E-94D1-54222C63F5DA}</a:tableStyleId>
              </a:tblPr>
              <a:tblGrid>
                <a:gridCol w="2438400">
                  <a:extLst>
                    <a:ext uri="{9D8B030D-6E8A-4147-A177-3AD203B41FA5}">
                      <a16:colId xmlns:a16="http://schemas.microsoft.com/office/drawing/2014/main" val="2531215580"/>
                    </a:ext>
                  </a:extLst>
                </a:gridCol>
                <a:gridCol w="2438400">
                  <a:extLst>
                    <a:ext uri="{9D8B030D-6E8A-4147-A177-3AD203B41FA5}">
                      <a16:colId xmlns:a16="http://schemas.microsoft.com/office/drawing/2014/main" val="1216737818"/>
                    </a:ext>
                  </a:extLst>
                </a:gridCol>
                <a:gridCol w="2438400">
                  <a:extLst>
                    <a:ext uri="{9D8B030D-6E8A-4147-A177-3AD203B41FA5}">
                      <a16:colId xmlns:a16="http://schemas.microsoft.com/office/drawing/2014/main" val="1357476304"/>
                    </a:ext>
                  </a:extLst>
                </a:gridCol>
              </a:tblGrid>
              <a:tr h="370840">
                <a:tc>
                  <a:txBody>
                    <a:bodyPr/>
                    <a:lstStyle/>
                    <a:p>
                      <a:endParaRPr lang="en-CN" sz="2000" dirty="0"/>
                    </a:p>
                  </a:txBody>
                  <a:tcPr/>
                </a:tc>
                <a:tc>
                  <a:txBody>
                    <a:bodyPr/>
                    <a:lstStyle/>
                    <a:p>
                      <a:r>
                        <a:rPr lang="en-US" sz="2000" dirty="0"/>
                        <a:t>direct-mapped</a:t>
                      </a:r>
                      <a:endParaRPr lang="en-CN" sz="2000" dirty="0"/>
                    </a:p>
                  </a:txBody>
                  <a:tcPr/>
                </a:tc>
                <a:tc>
                  <a:txBody>
                    <a:bodyPr/>
                    <a:lstStyle/>
                    <a:p>
                      <a:r>
                        <a:rPr lang="en-CN" sz="2000" dirty="0"/>
                        <a:t>2-way set assoc.</a:t>
                      </a:r>
                    </a:p>
                  </a:txBody>
                  <a:tcPr/>
                </a:tc>
                <a:extLst>
                  <a:ext uri="{0D108BD9-81ED-4DB2-BD59-A6C34878D82A}">
                    <a16:rowId xmlns:a16="http://schemas.microsoft.com/office/drawing/2014/main" val="3879274005"/>
                  </a:ext>
                </a:extLst>
              </a:tr>
              <a:tr h="370840">
                <a:tc>
                  <a:txBody>
                    <a:bodyPr/>
                    <a:lstStyle/>
                    <a:p>
                      <a:r>
                        <a:rPr lang="en-CN" sz="2000" b="0" dirty="0">
                          <a:solidFill>
                            <a:schemeClr val="tx1"/>
                          </a:solidFill>
                        </a:rPr>
                        <a:t>integer</a:t>
                      </a:r>
                    </a:p>
                  </a:txBody>
                  <a:tcPr/>
                </a:tc>
                <a:tc>
                  <a:txBody>
                    <a:bodyPr/>
                    <a:lstStyle/>
                    <a:p>
                      <a:r>
                        <a:rPr lang="en-CN" sz="2000" dirty="0"/>
                        <a:t>3.5%</a:t>
                      </a:r>
                    </a:p>
                  </a:txBody>
                  <a:tcPr/>
                </a:tc>
                <a:tc>
                  <a:txBody>
                    <a:bodyPr/>
                    <a:lstStyle/>
                    <a:p>
                      <a:r>
                        <a:rPr lang="en-CN" sz="2000" dirty="0"/>
                        <a:t>3.2%</a:t>
                      </a:r>
                    </a:p>
                  </a:txBody>
                  <a:tcPr/>
                </a:tc>
                <a:extLst>
                  <a:ext uri="{0D108BD9-81ED-4DB2-BD59-A6C34878D82A}">
                    <a16:rowId xmlns:a16="http://schemas.microsoft.com/office/drawing/2014/main" val="3424527824"/>
                  </a:ext>
                </a:extLst>
              </a:tr>
              <a:tr h="370840">
                <a:tc>
                  <a:txBody>
                    <a:bodyPr/>
                    <a:lstStyle/>
                    <a:p>
                      <a:r>
                        <a:rPr lang="en-US" sz="2000" b="1" dirty="0">
                          <a:solidFill>
                            <a:srgbClr val="00B0F0"/>
                          </a:solidFill>
                        </a:rPr>
                        <a:t>f</a:t>
                      </a:r>
                      <a:r>
                        <a:rPr lang="en-CN" sz="2000" b="1" dirty="0">
                          <a:solidFill>
                            <a:srgbClr val="00B0F0"/>
                          </a:solidFill>
                        </a:rPr>
                        <a:t>lating-point</a:t>
                      </a:r>
                    </a:p>
                  </a:txBody>
                  <a:tcPr/>
                </a:tc>
                <a:tc>
                  <a:txBody>
                    <a:bodyPr/>
                    <a:lstStyle/>
                    <a:p>
                      <a:r>
                        <a:rPr lang="en-CN" sz="2000" dirty="0"/>
                        <a:t>5.2%</a:t>
                      </a:r>
                    </a:p>
                  </a:txBody>
                  <a:tcPr/>
                </a:tc>
                <a:tc>
                  <a:txBody>
                    <a:bodyPr/>
                    <a:lstStyle/>
                    <a:p>
                      <a:r>
                        <a:rPr lang="en-CN" sz="2000" dirty="0"/>
                        <a:t>4.9%</a:t>
                      </a:r>
                    </a:p>
                  </a:txBody>
                  <a:tcPr/>
                </a:tc>
                <a:extLst>
                  <a:ext uri="{0D108BD9-81ED-4DB2-BD59-A6C34878D82A}">
                    <a16:rowId xmlns:a16="http://schemas.microsoft.com/office/drawing/2014/main" val="3999575920"/>
                  </a:ext>
                </a:extLst>
              </a:tr>
            </a:tbl>
          </a:graphicData>
        </a:graphic>
      </p:graphicFrame>
    </p:spTree>
    <p:extLst>
      <p:ext uri="{BB962C8B-B14F-4D97-AF65-F5344CB8AC3E}">
        <p14:creationId xmlns:p14="http://schemas.microsoft.com/office/powerpoint/2010/main" val="2042234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dirty="0" err="1"/>
              <a:t>Opt</a:t>
            </a:r>
            <a:r>
              <a:rPr lang="en-US" altLang="zh-CN" dirty="0"/>
              <a:t> #5: Critical Word First</a:t>
            </a:r>
          </a:p>
        </p:txBody>
      </p:sp>
      <p:sp>
        <p:nvSpPr>
          <p:cNvPr id="29699" name="Rectangle 3"/>
          <p:cNvSpPr>
            <a:spLocks noGrp="1" noChangeArrowheads="1"/>
          </p:cNvSpPr>
          <p:nvPr>
            <p:ph type="body" idx="1"/>
          </p:nvPr>
        </p:nvSpPr>
        <p:spPr/>
        <p:txBody>
          <a:bodyPr/>
          <a:lstStyle/>
          <a:p>
            <a:pPr eaLnBrk="1" hangingPunct="1">
              <a:lnSpc>
                <a:spcPct val="90000"/>
              </a:lnSpc>
            </a:pPr>
            <a:r>
              <a:rPr lang="en-US" altLang="zh-CN" dirty="0"/>
              <a:t>Reduce miss penalty</a:t>
            </a:r>
          </a:p>
          <a:p>
            <a:pPr eaLnBrk="1" hangingPunct="1">
              <a:lnSpc>
                <a:spcPct val="90000"/>
              </a:lnSpc>
            </a:pPr>
            <a:r>
              <a:rPr lang="en-US" altLang="zh-CN" dirty="0"/>
              <a:t>Motivation: processor normally needs just one word of the block at a time</a:t>
            </a:r>
          </a:p>
          <a:p>
            <a:pPr eaLnBrk="1" hangingPunct="1">
              <a:lnSpc>
                <a:spcPct val="90000"/>
              </a:lnSpc>
            </a:pPr>
            <a:r>
              <a:rPr lang="en-US" altLang="zh-CN" b="1" dirty="0"/>
              <a:t>Critical word first</a:t>
            </a:r>
          </a:p>
          <a:p>
            <a:pPr eaLnBrk="1" hangingPunct="1">
              <a:lnSpc>
                <a:spcPct val="90000"/>
              </a:lnSpc>
              <a:buFontTx/>
              <a:buNone/>
            </a:pPr>
            <a:r>
              <a:rPr lang="en-US" altLang="zh-CN" b="1" dirty="0"/>
              <a:t>	</a:t>
            </a:r>
            <a:r>
              <a:rPr lang="en-US" altLang="zh-CN" dirty="0">
                <a:solidFill>
                  <a:srgbClr val="00B0F0"/>
                </a:solidFill>
              </a:rPr>
              <a:t>request the missed word first </a:t>
            </a:r>
            <a:r>
              <a:rPr lang="en-US" altLang="zh-CN" dirty="0"/>
              <a:t>from the memory and send it to the processor as soon as it arrives; </a:t>
            </a:r>
          </a:p>
          <a:p>
            <a:pPr eaLnBrk="1" hangingPunct="1">
              <a:lnSpc>
                <a:spcPct val="90000"/>
              </a:lnSpc>
              <a:buFontTx/>
              <a:buNone/>
            </a:pPr>
            <a:r>
              <a:rPr lang="en-US" altLang="zh-CN" dirty="0"/>
              <a:t>	processor continues execution while filling the rest of the words in the block</a:t>
            </a:r>
            <a:endParaRPr lang="en-US" altLang="zh-CN" b="1"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dirty="0" err="1"/>
              <a:t>Opt</a:t>
            </a:r>
            <a:r>
              <a:rPr lang="en-US" altLang="zh-CN" dirty="0"/>
              <a:t> #5: Early Restart</a:t>
            </a:r>
          </a:p>
        </p:txBody>
      </p:sp>
      <p:sp>
        <p:nvSpPr>
          <p:cNvPr id="29699" name="Rectangle 3"/>
          <p:cNvSpPr>
            <a:spLocks noGrp="1" noChangeArrowheads="1"/>
          </p:cNvSpPr>
          <p:nvPr>
            <p:ph type="body" idx="1"/>
          </p:nvPr>
        </p:nvSpPr>
        <p:spPr>
          <a:xfrm>
            <a:off x="457200" y="1600200"/>
            <a:ext cx="8991600" cy="5257800"/>
          </a:xfrm>
        </p:spPr>
        <p:txBody>
          <a:bodyPr/>
          <a:lstStyle/>
          <a:p>
            <a:pPr eaLnBrk="1" hangingPunct="1">
              <a:lnSpc>
                <a:spcPct val="90000"/>
              </a:lnSpc>
            </a:pPr>
            <a:r>
              <a:rPr lang="en-US" altLang="zh-CN" dirty="0"/>
              <a:t>Reduce miss penalty</a:t>
            </a:r>
          </a:p>
          <a:p>
            <a:pPr eaLnBrk="1" hangingPunct="1">
              <a:lnSpc>
                <a:spcPct val="90000"/>
              </a:lnSpc>
            </a:pPr>
            <a:r>
              <a:rPr lang="en-US" altLang="zh-CN" dirty="0"/>
              <a:t>Motivation: processor normally needs just one word of the block at a time</a:t>
            </a:r>
          </a:p>
          <a:p>
            <a:pPr eaLnBrk="1" hangingPunct="1">
              <a:lnSpc>
                <a:spcPct val="90000"/>
              </a:lnSpc>
            </a:pPr>
            <a:r>
              <a:rPr lang="en-US" altLang="zh-CN" b="1" dirty="0"/>
              <a:t>Early restart</a:t>
            </a:r>
          </a:p>
          <a:p>
            <a:pPr eaLnBrk="1" hangingPunct="1">
              <a:lnSpc>
                <a:spcPct val="90000"/>
              </a:lnSpc>
              <a:buFontTx/>
              <a:buNone/>
            </a:pPr>
            <a:r>
              <a:rPr lang="en-US" altLang="zh-CN" b="1" dirty="0"/>
              <a:t>	</a:t>
            </a:r>
            <a:r>
              <a:rPr lang="en-US" altLang="zh-CN" dirty="0">
                <a:solidFill>
                  <a:srgbClr val="00B0F0"/>
                </a:solidFill>
              </a:rPr>
              <a:t>fetch the words in normal order,</a:t>
            </a:r>
            <a:r>
              <a:rPr lang="en-US" altLang="zh-CN" dirty="0"/>
              <a:t> </a:t>
            </a:r>
          </a:p>
          <a:p>
            <a:pPr eaLnBrk="1" hangingPunct="1">
              <a:lnSpc>
                <a:spcPct val="90000"/>
              </a:lnSpc>
              <a:buFontTx/>
              <a:buNone/>
            </a:pPr>
            <a:r>
              <a:rPr lang="en-US" altLang="zh-CN" dirty="0"/>
              <a:t>	as soon as the requested word arrives send it to the processor</a:t>
            </a:r>
          </a:p>
          <a:p>
            <a:pPr eaLnBrk="1" hangingPunct="1">
              <a:lnSpc>
                <a:spcPct val="90000"/>
              </a:lnSpc>
              <a:buFontTx/>
              <a:buNone/>
            </a:pPr>
            <a:r>
              <a:rPr lang="en-US" altLang="zh-CN" dirty="0"/>
              <a:t>	let the processor continue execution</a:t>
            </a:r>
          </a:p>
        </p:txBody>
      </p:sp>
    </p:spTree>
    <p:extLst>
      <p:ext uri="{BB962C8B-B14F-4D97-AF65-F5344CB8AC3E}">
        <p14:creationId xmlns:p14="http://schemas.microsoft.com/office/powerpoint/2010/main" val="2143338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147888"/>
            <a:ext cx="6400800" cy="4710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3" name="Rectangle 2"/>
          <p:cNvSpPr>
            <a:spLocks noGrp="1" noChangeArrowheads="1"/>
          </p:cNvSpPr>
          <p:nvPr>
            <p:ph type="title"/>
          </p:nvPr>
        </p:nvSpPr>
        <p:spPr/>
        <p:txBody>
          <a:bodyPr/>
          <a:lstStyle/>
          <a:p>
            <a:pPr eaLnBrk="1" hangingPunct="1"/>
            <a:r>
              <a:rPr lang="en-US" altLang="zh-CN" sz="4000" dirty="0" err="1"/>
              <a:t>Opt</a:t>
            </a:r>
            <a:r>
              <a:rPr lang="en-US" altLang="zh-CN" sz="4000" dirty="0"/>
              <a:t> #6: Merging Write Buffer</a:t>
            </a:r>
          </a:p>
        </p:txBody>
      </p:sp>
      <p:sp>
        <p:nvSpPr>
          <p:cNvPr id="30724" name="Rectangle 3"/>
          <p:cNvSpPr>
            <a:spLocks noGrp="1" noChangeArrowheads="1"/>
          </p:cNvSpPr>
          <p:nvPr>
            <p:ph type="body" idx="1"/>
          </p:nvPr>
        </p:nvSpPr>
        <p:spPr/>
        <p:txBody>
          <a:bodyPr/>
          <a:lstStyle/>
          <a:p>
            <a:pPr eaLnBrk="1" hangingPunct="1"/>
            <a:r>
              <a:rPr lang="en-US" altLang="zh-CN" dirty="0"/>
              <a:t>Reduce miss penalty</a:t>
            </a:r>
          </a:p>
          <a:p>
            <a:pPr eaLnBrk="1" hangingPunct="1"/>
            <a:endParaRPr lang="en-US" altLang="zh-CN" dirty="0"/>
          </a:p>
          <a:p>
            <a:pPr eaLnBrk="1" hangingPunct="1"/>
            <a:endParaRPr lang="en-US" altLang="zh-CN" dirty="0"/>
          </a:p>
          <a:p>
            <a:pPr eaLnBrk="1" hangingPunct="1"/>
            <a:endParaRPr lang="en-US" altLang="zh-CN" dirty="0"/>
          </a:p>
          <a:p>
            <a:pPr eaLnBrk="1" hangingPunct="1"/>
            <a:r>
              <a:rPr lang="en-US" altLang="zh-CN" dirty="0"/>
              <a:t>Write merging merges four entries (with sequential addresses) </a:t>
            </a:r>
          </a:p>
          <a:p>
            <a:pPr eaLnBrk="1" hangingPunct="1">
              <a:buFontTx/>
              <a:buNone/>
            </a:pPr>
            <a:r>
              <a:rPr lang="en-US" altLang="zh-CN" dirty="0"/>
              <a:t>	into a single buffer entry</a:t>
            </a:r>
          </a:p>
          <a:p>
            <a:pPr eaLnBrk="1" hangingPunct="1"/>
            <a:endParaRPr lang="en-US" altLang="zh-C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32D2C9-F48E-574A-9490-F191F1685F95}"/>
              </a:ext>
            </a:extLst>
          </p:cNvPr>
          <p:cNvPicPr>
            <a:picLocks noChangeAspect="1"/>
          </p:cNvPicPr>
          <p:nvPr/>
        </p:nvPicPr>
        <p:blipFill>
          <a:blip r:embed="rId3"/>
          <a:stretch>
            <a:fillRect/>
          </a:stretch>
        </p:blipFill>
        <p:spPr>
          <a:xfrm>
            <a:off x="4114800" y="5475475"/>
            <a:ext cx="5010150" cy="1271754"/>
          </a:xfrm>
          <a:prstGeom prst="rect">
            <a:avLst/>
          </a:prstGeom>
        </p:spPr>
      </p:pic>
      <p:pic>
        <p:nvPicPr>
          <p:cNvPr id="2" name="Picture 1">
            <a:extLst>
              <a:ext uri="{FF2B5EF4-FFF2-40B4-BE49-F238E27FC236}">
                <a16:creationId xmlns:a16="http://schemas.microsoft.com/office/drawing/2014/main" id="{E787B9C1-3FE6-6047-941A-101300E58DE8}"/>
              </a:ext>
            </a:extLst>
          </p:cNvPr>
          <p:cNvPicPr>
            <a:picLocks noChangeAspect="1"/>
          </p:cNvPicPr>
          <p:nvPr/>
        </p:nvPicPr>
        <p:blipFill>
          <a:blip r:embed="rId4"/>
          <a:stretch>
            <a:fillRect/>
          </a:stretch>
        </p:blipFill>
        <p:spPr>
          <a:xfrm>
            <a:off x="18585" y="4235203"/>
            <a:ext cx="4876800" cy="1199213"/>
          </a:xfrm>
          <a:prstGeom prst="rect">
            <a:avLst/>
          </a:prstGeom>
        </p:spPr>
      </p:pic>
      <p:sp>
        <p:nvSpPr>
          <p:cNvPr id="31747"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1748"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1: </a:t>
            </a:r>
            <a:r>
              <a:rPr lang="en-US" altLang="zh-CN" b="1" dirty="0">
                <a:solidFill>
                  <a:srgbClr val="00B0F0"/>
                </a:solidFill>
              </a:rPr>
              <a:t>Loop interchange</a:t>
            </a:r>
          </a:p>
          <a:p>
            <a:pPr eaLnBrk="1" hangingPunct="1">
              <a:buFontTx/>
              <a:buNone/>
            </a:pPr>
            <a:r>
              <a:rPr lang="en-US" altLang="zh-CN" b="1" dirty="0"/>
              <a:t>	</a:t>
            </a:r>
            <a:r>
              <a:rPr lang="en-US" altLang="zh-CN" dirty="0"/>
              <a:t>exchange the nesting of the loops to make the code access the data            in the order in which they are stored</a:t>
            </a:r>
          </a:p>
          <a:p>
            <a:pPr eaLnBrk="1" hangingPunct="1">
              <a:buFontTx/>
              <a:buNone/>
            </a:pPr>
            <a:endParaRPr lang="en-US" altLang="zh-CN" b="1" dirty="0"/>
          </a:p>
        </p:txBody>
      </p:sp>
      <p:sp>
        <p:nvSpPr>
          <p:cNvPr id="31750" name="Line 6"/>
          <p:cNvSpPr>
            <a:spLocks noChangeShapeType="1"/>
          </p:cNvSpPr>
          <p:nvPr/>
        </p:nvSpPr>
        <p:spPr bwMode="auto">
          <a:xfrm>
            <a:off x="0" y="4495800"/>
            <a:ext cx="16764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51" name="Line 7"/>
          <p:cNvSpPr>
            <a:spLocks noChangeShapeType="1"/>
          </p:cNvSpPr>
          <p:nvPr/>
        </p:nvSpPr>
        <p:spPr bwMode="auto">
          <a:xfrm>
            <a:off x="4114800" y="5791200"/>
            <a:ext cx="16764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52" name="TextBox 7"/>
          <p:cNvSpPr txBox="1">
            <a:spLocks noChangeArrowheads="1"/>
          </p:cNvSpPr>
          <p:nvPr/>
        </p:nvSpPr>
        <p:spPr bwMode="auto">
          <a:xfrm>
            <a:off x="4953000" y="4495800"/>
            <a:ext cx="4191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dirty="0">
                <a:latin typeface="+mn-lt"/>
              </a:rPr>
              <a:t>x[</a:t>
            </a:r>
            <a:r>
              <a:rPr lang="en-US" altLang="zh-CN" sz="2000" dirty="0" err="1">
                <a:latin typeface="+mn-lt"/>
              </a:rPr>
              <a:t>i,j</a:t>
            </a:r>
            <a:r>
              <a:rPr lang="en-US" altLang="zh-CN" sz="2000" dirty="0">
                <a:latin typeface="+mn-lt"/>
              </a:rPr>
              <a:t>] and x[i,j+1] are adjacent</a:t>
            </a:r>
            <a:endParaRPr lang="zh-CN" altLang="en-US" sz="2000" dirty="0">
              <a:latin typeface="+mn-lt"/>
            </a:endParaRPr>
          </a:p>
        </p:txBody>
      </p:sp>
      <p:sp>
        <p:nvSpPr>
          <p:cNvPr id="9" name="椭圆 8"/>
          <p:cNvSpPr/>
          <p:nvPr/>
        </p:nvSpPr>
        <p:spPr>
          <a:xfrm>
            <a:off x="4876800" y="4419599"/>
            <a:ext cx="4267200" cy="609591"/>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2772"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Example: matrix multiplication</a:t>
            </a:r>
            <a:endParaRPr lang="en-US" altLang="zh-CN" b="1" dirty="0">
              <a:solidFill>
                <a:srgbClr val="00B0F0"/>
              </a:solidFill>
            </a:endParaRPr>
          </a:p>
          <a:p>
            <a:pPr eaLnBrk="1" hangingPunct="1">
              <a:buFontTx/>
              <a:buNone/>
            </a:pPr>
            <a:r>
              <a:rPr lang="en-US" altLang="zh-CN" b="1" dirty="0"/>
              <a:t>	</a:t>
            </a:r>
            <a:r>
              <a:rPr lang="en-US" altLang="zh-CN" dirty="0"/>
              <a:t>x = y*z; </a:t>
            </a:r>
            <a:r>
              <a:rPr lang="en-US" altLang="zh-CN" i="1" dirty="0"/>
              <a:t>both </a:t>
            </a:r>
            <a:r>
              <a:rPr lang="en-US" altLang="zh-CN" i="1" dirty="0" err="1"/>
              <a:t>row&amp;column</a:t>
            </a:r>
            <a:r>
              <a:rPr lang="en-US" altLang="zh-CN" i="1" dirty="0"/>
              <a:t> accesses</a:t>
            </a:r>
          </a:p>
        </p:txBody>
      </p:sp>
      <p:pic>
        <p:nvPicPr>
          <p:cNvPr id="4" name="Picture 3">
            <a:extLst>
              <a:ext uri="{FF2B5EF4-FFF2-40B4-BE49-F238E27FC236}">
                <a16:creationId xmlns:a16="http://schemas.microsoft.com/office/drawing/2014/main" id="{5735E388-17EA-624B-BAFE-DAD8EA18075E}"/>
              </a:ext>
            </a:extLst>
          </p:cNvPr>
          <p:cNvPicPr>
            <a:picLocks noChangeAspect="1"/>
          </p:cNvPicPr>
          <p:nvPr/>
        </p:nvPicPr>
        <p:blipFill>
          <a:blip r:embed="rId3"/>
          <a:stretch>
            <a:fillRect/>
          </a:stretch>
        </p:blipFill>
        <p:spPr>
          <a:xfrm>
            <a:off x="838200" y="3429000"/>
            <a:ext cx="7543800" cy="3231641"/>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C1CD11-B8F1-914C-9A46-62B461BF49F3}"/>
              </a:ext>
            </a:extLst>
          </p:cNvPr>
          <p:cNvPicPr>
            <a:picLocks noChangeAspect="1"/>
          </p:cNvPicPr>
          <p:nvPr/>
        </p:nvPicPr>
        <p:blipFill>
          <a:blip r:embed="rId3"/>
          <a:stretch>
            <a:fillRect/>
          </a:stretch>
        </p:blipFill>
        <p:spPr>
          <a:xfrm>
            <a:off x="0" y="3879710"/>
            <a:ext cx="9144000" cy="2978290"/>
          </a:xfrm>
          <a:prstGeom prst="rect">
            <a:avLst/>
          </a:prstGeom>
        </p:spPr>
      </p:pic>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2772"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both </a:t>
            </a:r>
            <a:r>
              <a:rPr lang="en-US" altLang="zh-CN" i="1" dirty="0" err="1"/>
              <a:t>row&amp;column</a:t>
            </a:r>
            <a:r>
              <a:rPr lang="en-US" altLang="zh-CN" i="1" dirty="0"/>
              <a:t> accesses</a:t>
            </a:r>
          </a:p>
          <a:p>
            <a:pPr eaLnBrk="1" hangingPunct="1">
              <a:buFontTx/>
              <a:buNone/>
            </a:pPr>
            <a:r>
              <a:rPr lang="en-US" altLang="zh-CN" i="1" dirty="0"/>
              <a:t>	</a:t>
            </a:r>
            <a:r>
              <a:rPr lang="en-US" altLang="zh-CN" b="1" dirty="0"/>
              <a:t>before</a:t>
            </a:r>
            <a:endParaRPr lang="en-US" altLang="zh-CN" dirty="0"/>
          </a:p>
          <a:p>
            <a:pPr eaLnBrk="1" hangingPunct="1">
              <a:buFontTx/>
              <a:buNone/>
            </a:pPr>
            <a:endParaRPr lang="en-US" altLang="zh-CN" b="1" dirty="0"/>
          </a:p>
        </p:txBody>
      </p:sp>
      <p:sp>
        <p:nvSpPr>
          <p:cNvPr id="6" name="TextBox 6">
            <a:extLst>
              <a:ext uri="{FF2B5EF4-FFF2-40B4-BE49-F238E27FC236}">
                <a16:creationId xmlns:a16="http://schemas.microsoft.com/office/drawing/2014/main" id="{9705F88A-E6D1-B94E-94F5-FCCDAA46434A}"/>
              </a:ext>
            </a:extLst>
          </p:cNvPr>
          <p:cNvSpPr txBox="1">
            <a:spLocks noChangeArrowheads="1"/>
          </p:cNvSpPr>
          <p:nvPr/>
        </p:nvSpPr>
        <p:spPr bwMode="auto">
          <a:xfrm>
            <a:off x="685800" y="5638800"/>
            <a:ext cx="20132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lgn="r" eaLnBrk="1" hangingPunct="1">
              <a:spcBef>
                <a:spcPct val="0"/>
              </a:spcBef>
              <a:buFontTx/>
              <a:buNone/>
            </a:pPr>
            <a:r>
              <a:rPr lang="en-US" altLang="zh-CN" sz="1800" dirty="0">
                <a:solidFill>
                  <a:srgbClr val="00B050"/>
                </a:solidFill>
                <a:latin typeface="+mn-lt"/>
              </a:rPr>
              <a:t>not yet touched</a:t>
            </a:r>
            <a:endParaRPr lang="zh-CN" altLang="en-US" sz="1800" dirty="0">
              <a:solidFill>
                <a:srgbClr val="00B050"/>
              </a:solidFill>
              <a:latin typeface="+mn-lt"/>
            </a:endParaRPr>
          </a:p>
        </p:txBody>
      </p:sp>
      <p:sp>
        <p:nvSpPr>
          <p:cNvPr id="7" name="TextBox 6">
            <a:extLst>
              <a:ext uri="{FF2B5EF4-FFF2-40B4-BE49-F238E27FC236}">
                <a16:creationId xmlns:a16="http://schemas.microsoft.com/office/drawing/2014/main" id="{0AEF91F3-F718-C845-B903-BDF3B4C3204B}"/>
              </a:ext>
            </a:extLst>
          </p:cNvPr>
          <p:cNvSpPr txBox="1">
            <a:spLocks noChangeArrowheads="1"/>
          </p:cNvSpPr>
          <p:nvPr/>
        </p:nvSpPr>
        <p:spPr bwMode="auto">
          <a:xfrm>
            <a:off x="1092513" y="4419600"/>
            <a:ext cx="16065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lgn="r" eaLnBrk="1" hangingPunct="1">
              <a:spcBef>
                <a:spcPct val="0"/>
              </a:spcBef>
              <a:buFontTx/>
              <a:buNone/>
            </a:pPr>
            <a:r>
              <a:rPr lang="en-US" altLang="zh-CN" sz="1800" dirty="0">
                <a:solidFill>
                  <a:srgbClr val="00B050"/>
                </a:solidFill>
                <a:latin typeface="+mn-lt"/>
              </a:rPr>
              <a:t>older access</a:t>
            </a:r>
            <a:endParaRPr lang="zh-CN" altLang="en-US" sz="1800" dirty="0">
              <a:solidFill>
                <a:srgbClr val="00B050"/>
              </a:solidFill>
              <a:latin typeface="+mn-lt"/>
            </a:endParaRPr>
          </a:p>
        </p:txBody>
      </p:sp>
      <p:sp>
        <p:nvSpPr>
          <p:cNvPr id="8" name="TextBox 7">
            <a:extLst>
              <a:ext uri="{FF2B5EF4-FFF2-40B4-BE49-F238E27FC236}">
                <a16:creationId xmlns:a16="http://schemas.microsoft.com/office/drawing/2014/main" id="{1C99D4E8-DE9F-1C40-B9CD-3FD739CBB5E0}"/>
              </a:ext>
            </a:extLst>
          </p:cNvPr>
          <p:cNvSpPr txBox="1">
            <a:spLocks noChangeArrowheads="1"/>
          </p:cNvSpPr>
          <p:nvPr/>
        </p:nvSpPr>
        <p:spPr bwMode="auto">
          <a:xfrm>
            <a:off x="967479" y="4786828"/>
            <a:ext cx="17315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lgn="r" eaLnBrk="1" hangingPunct="1">
              <a:spcBef>
                <a:spcPct val="0"/>
              </a:spcBef>
              <a:buFontTx/>
              <a:buNone/>
            </a:pPr>
            <a:r>
              <a:rPr lang="en-US" altLang="zh-CN" sz="1800" dirty="0">
                <a:solidFill>
                  <a:srgbClr val="00B050"/>
                </a:solidFill>
                <a:latin typeface="+mn-lt"/>
              </a:rPr>
              <a:t>newer access</a:t>
            </a:r>
            <a:endParaRPr lang="zh-CN" altLang="en-US" sz="1800" dirty="0">
              <a:solidFill>
                <a:srgbClr val="00B050"/>
              </a:solidFill>
              <a:latin typeface="+mn-lt"/>
            </a:endParaRPr>
          </a:p>
        </p:txBody>
      </p:sp>
    </p:spTree>
    <p:extLst>
      <p:ext uri="{BB962C8B-B14F-4D97-AF65-F5344CB8AC3E}">
        <p14:creationId xmlns:p14="http://schemas.microsoft.com/office/powerpoint/2010/main" val="42340842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03650"/>
            <a:ext cx="9144000" cy="305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3796"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compute using </a:t>
            </a:r>
            <a:r>
              <a:rPr lang="en-US" altLang="zh-CN" i="1" dirty="0">
                <a:solidFill>
                  <a:srgbClr val="00B0F0"/>
                </a:solidFill>
              </a:rPr>
              <a:t>submatrices</a:t>
            </a:r>
          </a:p>
          <a:p>
            <a:pPr eaLnBrk="1" hangingPunct="1">
              <a:buFontTx/>
              <a:buNone/>
            </a:pPr>
            <a:r>
              <a:rPr lang="en-US" altLang="zh-CN" i="1" dirty="0"/>
              <a:t>	</a:t>
            </a:r>
            <a:r>
              <a:rPr lang="en-US" altLang="zh-CN" b="1" dirty="0"/>
              <a:t>after</a:t>
            </a:r>
            <a:r>
              <a:rPr lang="en-US" altLang="zh-CN" dirty="0"/>
              <a:t>; </a:t>
            </a:r>
            <a:r>
              <a:rPr lang="en-US" altLang="zh-CN" i="1" dirty="0"/>
              <a:t>maximize accesses to loaded data before they are replaced</a:t>
            </a:r>
            <a:endParaRPr lang="en-US" altLang="zh-CN" dirty="0"/>
          </a:p>
          <a:p>
            <a:pPr eaLnBrk="1" hangingPunct="1">
              <a:buFontTx/>
              <a:buNone/>
            </a:pPr>
            <a:endParaRPr lang="en-US" altLang="zh-CN"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ltLang="zh-CN" dirty="0"/>
              <a:t>Ten Advanced Cache </a:t>
            </a:r>
            <a:r>
              <a:rPr lang="en-US" altLang="zh-CN" dirty="0" err="1"/>
              <a:t>Opts</a:t>
            </a:r>
            <a:endParaRPr lang="en-US" altLang="zh-CN" dirty="0"/>
          </a:p>
        </p:txBody>
      </p:sp>
      <p:sp>
        <p:nvSpPr>
          <p:cNvPr id="20483" name="Rectangle 3"/>
          <p:cNvSpPr>
            <a:spLocks noGrp="1" noChangeArrowheads="1"/>
          </p:cNvSpPr>
          <p:nvPr>
            <p:ph type="body" idx="1"/>
          </p:nvPr>
        </p:nvSpPr>
        <p:spPr/>
        <p:txBody>
          <a:bodyPr/>
          <a:lstStyle/>
          <a:p>
            <a:pPr eaLnBrk="1" hangingPunct="1"/>
            <a:r>
              <a:rPr lang="en-US" altLang="zh-CN" dirty="0"/>
              <a:t>Goal: average memory access time</a:t>
            </a:r>
          </a:p>
          <a:p>
            <a:pPr eaLnBrk="1" hangingPunct="1"/>
            <a:endParaRPr lang="en-US" altLang="zh-CN" dirty="0"/>
          </a:p>
          <a:p>
            <a:pPr eaLnBrk="1" hangingPunct="1"/>
            <a:r>
              <a:rPr lang="en-US" altLang="zh-CN" dirty="0"/>
              <a:t>Metrics to reduce/optimize</a:t>
            </a:r>
          </a:p>
          <a:p>
            <a:pPr eaLnBrk="1" hangingPunct="1">
              <a:buFontTx/>
              <a:buNone/>
            </a:pPr>
            <a:r>
              <a:rPr lang="en-US" altLang="zh-CN" dirty="0"/>
              <a:t>	hit time</a:t>
            </a:r>
          </a:p>
          <a:p>
            <a:pPr eaLnBrk="1" hangingPunct="1">
              <a:buFontTx/>
              <a:buNone/>
            </a:pPr>
            <a:r>
              <a:rPr lang="en-US" altLang="zh-CN" dirty="0"/>
              <a:t>	miss rate</a:t>
            </a:r>
          </a:p>
          <a:p>
            <a:pPr eaLnBrk="1" hangingPunct="1">
              <a:buFontTx/>
              <a:buNone/>
            </a:pPr>
            <a:r>
              <a:rPr lang="en-US" altLang="zh-CN" dirty="0"/>
              <a:t>	miss penalty</a:t>
            </a:r>
          </a:p>
          <a:p>
            <a:pPr eaLnBrk="1" hangingPunct="1">
              <a:buFontTx/>
              <a:buNone/>
            </a:pPr>
            <a:r>
              <a:rPr lang="en-US" altLang="zh-CN" dirty="0"/>
              <a:t>	cache bandwidth</a:t>
            </a:r>
          </a:p>
          <a:p>
            <a:pPr eaLnBrk="1" hangingPunct="1">
              <a:buFontTx/>
              <a:buNone/>
            </a:pPr>
            <a:r>
              <a:rPr lang="en-US" altLang="zh-CN" dirty="0"/>
              <a:t>	power consumption</a:t>
            </a:r>
          </a:p>
        </p:txBody>
      </p:sp>
      <p:sp>
        <p:nvSpPr>
          <p:cNvPr id="20484" name="Line 4"/>
          <p:cNvSpPr>
            <a:spLocks noChangeShapeType="1"/>
          </p:cNvSpPr>
          <p:nvPr/>
        </p:nvSpPr>
        <p:spPr bwMode="auto">
          <a:xfrm>
            <a:off x="8229600" y="1752600"/>
            <a:ext cx="0" cy="5334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03650"/>
            <a:ext cx="9144000" cy="305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5" name="Rectangle 2"/>
          <p:cNvSpPr>
            <a:spLocks noGrp="1" noChangeArrowheads="1"/>
          </p:cNvSpPr>
          <p:nvPr>
            <p:ph type="title"/>
          </p:nvPr>
        </p:nvSpPr>
        <p:spPr/>
        <p:txBody>
          <a:bodyPr/>
          <a:lstStyle/>
          <a:p>
            <a:pPr eaLnBrk="1" hangingPunct="1"/>
            <a:r>
              <a:rPr lang="en-US" altLang="zh-CN" sz="4000" dirty="0" err="1"/>
              <a:t>Opt</a:t>
            </a:r>
            <a:r>
              <a:rPr lang="en-US" altLang="zh-CN" sz="4000" dirty="0"/>
              <a:t> #7: Compiler Optimization</a:t>
            </a:r>
          </a:p>
        </p:txBody>
      </p:sp>
      <p:sp>
        <p:nvSpPr>
          <p:cNvPr id="33796" name="Rectangle 3"/>
          <p:cNvSpPr>
            <a:spLocks noGrp="1" noChangeArrowheads="1"/>
          </p:cNvSpPr>
          <p:nvPr>
            <p:ph type="body" idx="1"/>
          </p:nvPr>
        </p:nvSpPr>
        <p:spPr/>
        <p:txBody>
          <a:bodyPr/>
          <a:lstStyle/>
          <a:p>
            <a:pPr eaLnBrk="1" hangingPunct="1"/>
            <a:r>
              <a:rPr lang="en-US" altLang="zh-CN" dirty="0"/>
              <a:t>Reduce miss rates, w/o </a:t>
            </a:r>
            <a:r>
              <a:rPr lang="en-US" altLang="zh-CN" dirty="0" err="1"/>
              <a:t>hw</a:t>
            </a:r>
            <a:r>
              <a:rPr lang="en-US" altLang="zh-CN" dirty="0"/>
              <a:t> changes</a:t>
            </a:r>
          </a:p>
          <a:p>
            <a:pPr eaLnBrk="1" hangingPunct="1"/>
            <a:r>
              <a:rPr lang="en-US" altLang="zh-CN" b="1" dirty="0"/>
              <a:t>Tech 2: </a:t>
            </a:r>
            <a:r>
              <a:rPr lang="en-US" altLang="zh-CN" b="1" dirty="0">
                <a:solidFill>
                  <a:srgbClr val="00B0F0"/>
                </a:solidFill>
              </a:rPr>
              <a:t>Blocking</a:t>
            </a:r>
          </a:p>
          <a:p>
            <a:pPr eaLnBrk="1" hangingPunct="1">
              <a:buFontTx/>
              <a:buNone/>
            </a:pPr>
            <a:r>
              <a:rPr lang="en-US" altLang="zh-CN" b="1" dirty="0"/>
              <a:t>	</a:t>
            </a:r>
            <a:r>
              <a:rPr lang="en-US" altLang="zh-CN" dirty="0"/>
              <a:t>x = y*z; </a:t>
            </a:r>
            <a:r>
              <a:rPr lang="en-US" altLang="zh-CN" i="1" dirty="0"/>
              <a:t>compute using </a:t>
            </a:r>
            <a:r>
              <a:rPr lang="en-US" altLang="zh-CN" i="1" dirty="0">
                <a:solidFill>
                  <a:srgbClr val="00B0F0"/>
                </a:solidFill>
              </a:rPr>
              <a:t>blocks</a:t>
            </a:r>
          </a:p>
          <a:p>
            <a:pPr eaLnBrk="1" hangingPunct="1">
              <a:buFontTx/>
              <a:buNone/>
            </a:pPr>
            <a:r>
              <a:rPr lang="en-US" altLang="zh-CN" i="1" dirty="0"/>
              <a:t>	</a:t>
            </a:r>
            <a:r>
              <a:rPr lang="en-US" altLang="zh-CN" b="1" dirty="0"/>
              <a:t>after</a:t>
            </a:r>
            <a:r>
              <a:rPr lang="en-US" altLang="zh-CN" dirty="0"/>
              <a:t>; </a:t>
            </a:r>
            <a:r>
              <a:rPr lang="en-US" altLang="zh-CN" i="1" dirty="0"/>
              <a:t>maximize accesses to loaded data before they are replaced</a:t>
            </a:r>
            <a:endParaRPr lang="en-US" altLang="zh-CN" dirty="0"/>
          </a:p>
          <a:p>
            <a:pPr eaLnBrk="1" hangingPunct="1">
              <a:buFontTx/>
              <a:buNone/>
            </a:pPr>
            <a:endParaRPr lang="en-US" altLang="zh-CN" b="1" dirty="0"/>
          </a:p>
        </p:txBody>
      </p:sp>
    </p:spTree>
    <p:extLst>
      <p:ext uri="{BB962C8B-B14F-4D97-AF65-F5344CB8AC3E}">
        <p14:creationId xmlns:p14="http://schemas.microsoft.com/office/powerpoint/2010/main" val="25398468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dirty="0"/>
              <a:t>Reduce miss penalty/rate</a:t>
            </a:r>
          </a:p>
          <a:p>
            <a:pPr eaLnBrk="1" hangingPunct="1"/>
            <a:r>
              <a:rPr lang="en-US" altLang="zh-CN" dirty="0"/>
              <a:t>Prefetch items before the processor requests them, </a:t>
            </a:r>
            <a:r>
              <a:rPr lang="en-US" altLang="zh-CN" i="1" dirty="0"/>
              <a:t>into the cache or external buffer</a:t>
            </a:r>
            <a:endParaRPr lang="en-US" altLang="zh-C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b="1" dirty="0"/>
              <a:t>Instruction prefetch</a:t>
            </a:r>
          </a:p>
          <a:p>
            <a:pPr eaLnBrk="1" hangingPunct="1">
              <a:buFontTx/>
              <a:buNone/>
            </a:pPr>
            <a:r>
              <a:rPr lang="en-US" altLang="zh-CN" b="1" dirty="0"/>
              <a:t>	</a:t>
            </a:r>
            <a:r>
              <a:rPr lang="en-US" altLang="zh-CN" dirty="0"/>
              <a:t>fetch two blocks on a miss: </a:t>
            </a:r>
          </a:p>
          <a:p>
            <a:pPr eaLnBrk="1" hangingPunct="1">
              <a:buFontTx/>
              <a:buNone/>
            </a:pPr>
            <a:r>
              <a:rPr lang="en-US" altLang="zh-CN" dirty="0"/>
              <a:t>	requested one </a:t>
            </a:r>
            <a:r>
              <a:rPr lang="en-US" altLang="zh-CN" i="1" dirty="0"/>
              <a:t>into cache</a:t>
            </a:r>
            <a:r>
              <a:rPr lang="en-US" altLang="zh-CN" dirty="0"/>
              <a:t> </a:t>
            </a:r>
          </a:p>
          <a:p>
            <a:pPr eaLnBrk="1" hangingPunct="1">
              <a:buFontTx/>
              <a:buNone/>
            </a:pPr>
            <a:r>
              <a:rPr lang="en-US" altLang="zh-CN" dirty="0"/>
              <a:t>	next consecutive one </a:t>
            </a:r>
            <a:r>
              <a:rPr lang="en-US" altLang="zh-CN" i="1" dirty="0"/>
              <a:t>into instruction stream buffer</a:t>
            </a:r>
            <a:endParaRPr lang="en-US" altLang="zh-CN" b="1" dirty="0"/>
          </a:p>
          <a:p>
            <a:pPr eaLnBrk="1" hangingPunct="1"/>
            <a:r>
              <a:rPr lang="en-US" altLang="zh-CN" dirty="0"/>
              <a:t>If requested block is in stream buffer:</a:t>
            </a:r>
          </a:p>
          <a:p>
            <a:pPr eaLnBrk="1" hangingPunct="1">
              <a:buFontTx/>
              <a:buNone/>
            </a:pPr>
            <a:r>
              <a:rPr lang="en-US" altLang="zh-CN" dirty="0"/>
              <a:t>	cancel the original cache request </a:t>
            </a:r>
          </a:p>
          <a:p>
            <a:pPr eaLnBrk="1" hangingPunct="1">
              <a:buFontTx/>
              <a:buNone/>
            </a:pPr>
            <a:r>
              <a:rPr lang="en-US" altLang="zh-CN" dirty="0"/>
              <a:t>	read the block from stream buffer</a:t>
            </a:r>
          </a:p>
          <a:p>
            <a:pPr eaLnBrk="1" hangingPunct="1">
              <a:buFontTx/>
              <a:buNone/>
            </a:pPr>
            <a:r>
              <a:rPr lang="en-US" altLang="zh-CN" b="1" dirty="0"/>
              <a:t>	</a:t>
            </a:r>
            <a:r>
              <a:rPr lang="en-US" altLang="zh-CN" dirty="0"/>
              <a:t>issue next prefetch request</a:t>
            </a:r>
          </a:p>
        </p:txBody>
      </p:sp>
    </p:spTree>
    <p:extLst>
      <p:ext uri="{BB962C8B-B14F-4D97-AF65-F5344CB8AC3E}">
        <p14:creationId xmlns:p14="http://schemas.microsoft.com/office/powerpoint/2010/main" val="939912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
        <p:nvSpPr>
          <p:cNvPr id="34819" name="Rectangle 3"/>
          <p:cNvSpPr>
            <a:spLocks noGrp="1" noChangeArrowheads="1"/>
          </p:cNvSpPr>
          <p:nvPr>
            <p:ph type="body" idx="1"/>
          </p:nvPr>
        </p:nvSpPr>
        <p:spPr/>
        <p:txBody>
          <a:bodyPr/>
          <a:lstStyle/>
          <a:p>
            <a:pPr eaLnBrk="1" hangingPunct="1"/>
            <a:r>
              <a:rPr lang="en-US" altLang="zh-CN" b="1" dirty="0"/>
              <a:t>Instruction prefetch</a:t>
            </a:r>
          </a:p>
          <a:p>
            <a:pPr eaLnBrk="1" hangingPunct="1">
              <a:buFontTx/>
              <a:buNone/>
            </a:pPr>
            <a:r>
              <a:rPr lang="en-US" altLang="zh-CN" b="1" dirty="0"/>
              <a:t>	</a:t>
            </a:r>
            <a:r>
              <a:rPr lang="en-US" altLang="zh-CN" dirty="0"/>
              <a:t>fetch two blocks on a miss: </a:t>
            </a:r>
          </a:p>
          <a:p>
            <a:pPr eaLnBrk="1" hangingPunct="1">
              <a:buFontTx/>
              <a:buNone/>
            </a:pPr>
            <a:r>
              <a:rPr lang="en-US" altLang="zh-CN" dirty="0"/>
              <a:t>	requested one </a:t>
            </a:r>
            <a:r>
              <a:rPr lang="en-US" altLang="zh-CN" i="1" dirty="0"/>
              <a:t>into cache</a:t>
            </a:r>
            <a:r>
              <a:rPr lang="en-US" altLang="zh-CN" dirty="0"/>
              <a:t> </a:t>
            </a:r>
          </a:p>
          <a:p>
            <a:pPr eaLnBrk="1" hangingPunct="1">
              <a:buFontTx/>
              <a:buNone/>
            </a:pPr>
            <a:r>
              <a:rPr lang="en-US" altLang="zh-CN" dirty="0"/>
              <a:t>	next consecutive one </a:t>
            </a:r>
            <a:r>
              <a:rPr lang="en-US" altLang="zh-CN" i="1" dirty="0"/>
              <a:t>into instruction stream buffer</a:t>
            </a:r>
            <a:endParaRPr lang="en-US" altLang="zh-CN" b="1" dirty="0"/>
          </a:p>
          <a:p>
            <a:pPr eaLnBrk="1" hangingPunct="1"/>
            <a:r>
              <a:rPr lang="en-US" altLang="zh-CN" dirty="0"/>
              <a:t>Similar </a:t>
            </a:r>
            <a:r>
              <a:rPr lang="en-US" altLang="zh-CN" b="1" dirty="0"/>
              <a:t>Data prefetch </a:t>
            </a:r>
            <a:r>
              <a:rPr lang="en-US" altLang="zh-CN" dirty="0"/>
              <a:t>approaches</a:t>
            </a:r>
            <a:endParaRPr lang="en-US" altLang="zh-CN" b="1" dirty="0"/>
          </a:p>
        </p:txBody>
      </p:sp>
    </p:spTree>
    <p:extLst>
      <p:ext uri="{BB962C8B-B14F-4D97-AF65-F5344CB8AC3E}">
        <p14:creationId xmlns:p14="http://schemas.microsoft.com/office/powerpoint/2010/main" val="19803450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D922BC9-4891-3642-8329-0BBB5E1DB448}"/>
              </a:ext>
            </a:extLst>
          </p:cNvPr>
          <p:cNvPicPr>
            <a:picLocks noChangeAspect="1"/>
          </p:cNvPicPr>
          <p:nvPr/>
        </p:nvPicPr>
        <p:blipFill>
          <a:blip r:embed="rId3"/>
          <a:stretch>
            <a:fillRect/>
          </a:stretch>
        </p:blipFill>
        <p:spPr>
          <a:xfrm>
            <a:off x="0" y="1627454"/>
            <a:ext cx="9144000" cy="4955908"/>
          </a:xfrm>
          <a:prstGeom prst="rect">
            <a:avLst/>
          </a:prstGeom>
        </p:spPr>
      </p:pic>
      <p:sp>
        <p:nvSpPr>
          <p:cNvPr id="35842" name="Rectangle 2"/>
          <p:cNvSpPr>
            <a:spLocks noGrp="1" noChangeArrowheads="1"/>
          </p:cNvSpPr>
          <p:nvPr>
            <p:ph type="title"/>
          </p:nvPr>
        </p:nvSpPr>
        <p:spPr/>
        <p:txBody>
          <a:bodyPr/>
          <a:lstStyle/>
          <a:p>
            <a:pPr eaLnBrk="1" hangingPunct="1"/>
            <a:r>
              <a:rPr lang="en-US" altLang="zh-CN" sz="4000" dirty="0" err="1"/>
              <a:t>Opt</a:t>
            </a:r>
            <a:r>
              <a:rPr lang="en-US" altLang="zh-CN" sz="4000" dirty="0"/>
              <a:t> #8: Hardware Prefetching</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6867" name="Rectangle 3"/>
          <p:cNvSpPr>
            <a:spLocks noGrp="1" noChangeArrowheads="1"/>
          </p:cNvSpPr>
          <p:nvPr>
            <p:ph type="body" idx="1"/>
          </p:nvPr>
        </p:nvSpPr>
        <p:spPr/>
        <p:txBody>
          <a:bodyPr/>
          <a:lstStyle/>
          <a:p>
            <a:pPr eaLnBrk="1" hangingPunct="1"/>
            <a:r>
              <a:rPr lang="en-US" altLang="zh-CN" dirty="0"/>
              <a:t>Reduce miss penalty/rate</a:t>
            </a:r>
          </a:p>
          <a:p>
            <a:pPr eaLnBrk="1" hangingPunct="1"/>
            <a:r>
              <a:rPr lang="en-US" altLang="zh-CN" dirty="0"/>
              <a:t>Compiler to insert prefetch instructions to request data before the processor needs it</a:t>
            </a:r>
          </a:p>
          <a:p>
            <a:pPr eaLnBrk="1" hangingPunct="1"/>
            <a:r>
              <a:rPr lang="en-US" altLang="zh-CN" b="1" dirty="0"/>
              <a:t>Register prefetch</a:t>
            </a:r>
          </a:p>
          <a:p>
            <a:pPr eaLnBrk="1" hangingPunct="1">
              <a:buFontTx/>
              <a:buNone/>
            </a:pPr>
            <a:r>
              <a:rPr lang="en-US" altLang="zh-CN" b="1" dirty="0"/>
              <a:t>	</a:t>
            </a:r>
            <a:r>
              <a:rPr lang="en-US" altLang="zh-CN" dirty="0"/>
              <a:t>load the value into a register</a:t>
            </a:r>
            <a:endParaRPr lang="en-US" altLang="zh-CN" b="1" dirty="0"/>
          </a:p>
          <a:p>
            <a:pPr eaLnBrk="1" hangingPunct="1"/>
            <a:r>
              <a:rPr lang="en-US" altLang="zh-CN" b="1" dirty="0"/>
              <a:t>Cache prefetch</a:t>
            </a:r>
          </a:p>
          <a:p>
            <a:pPr eaLnBrk="1" hangingPunct="1">
              <a:buFontTx/>
              <a:buNone/>
            </a:pPr>
            <a:r>
              <a:rPr lang="en-US" altLang="zh-CN" b="1" dirty="0"/>
              <a:t>	</a:t>
            </a:r>
            <a:r>
              <a:rPr lang="en-US" altLang="zh-CN" dirty="0"/>
              <a:t>load data into the cache</a:t>
            </a:r>
            <a:endParaRPr lang="en-US" altLang="zh-CN"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3"/>
          <p:cNvSpPr>
            <a:spLocks noGrp="1" noChangeArrowheads="1"/>
          </p:cNvSpPr>
          <p:nvPr>
            <p:ph type="body" idx="1"/>
          </p:nvPr>
        </p:nvSpPr>
        <p:spPr/>
        <p:txBody>
          <a:bodyPr/>
          <a:lstStyle/>
          <a:p>
            <a:pPr eaLnBrk="1" hangingPunct="1">
              <a:lnSpc>
                <a:spcPct val="90000"/>
              </a:lnSpc>
            </a:pPr>
            <a:r>
              <a:rPr lang="en-US" altLang="zh-CN" b="1" dirty="0"/>
              <a:t>Example</a:t>
            </a:r>
            <a:r>
              <a:rPr lang="en-US" altLang="zh-CN" b="1" dirty="0">
                <a:solidFill>
                  <a:schemeClr val="bg1"/>
                </a:solidFill>
              </a:rPr>
              <a:t>: 251 misses</a:t>
            </a:r>
          </a:p>
          <a:p>
            <a:pPr eaLnBrk="1" hangingPunct="1">
              <a:lnSpc>
                <a:spcPct val="90000"/>
              </a:lnSpc>
            </a:pPr>
            <a:endParaRPr lang="en-US" altLang="zh-CN" b="1" dirty="0"/>
          </a:p>
          <a:p>
            <a:pPr eaLnBrk="1" hangingPunct="1">
              <a:lnSpc>
                <a:spcPct val="90000"/>
              </a:lnSpc>
            </a:pPr>
            <a:endParaRPr lang="en-US" altLang="zh-CN" b="1" dirty="0"/>
          </a:p>
          <a:p>
            <a:pPr eaLnBrk="1" hangingPunct="1">
              <a:lnSpc>
                <a:spcPct val="90000"/>
              </a:lnSpc>
              <a:buFontTx/>
              <a:buNone/>
            </a:pPr>
            <a:r>
              <a:rPr lang="en-US" altLang="zh-CN" dirty="0"/>
              <a:t>	16-byte blocks;</a:t>
            </a:r>
          </a:p>
          <a:p>
            <a:pPr eaLnBrk="1" hangingPunct="1">
              <a:lnSpc>
                <a:spcPct val="90000"/>
              </a:lnSpc>
              <a:buFontTx/>
              <a:buNone/>
            </a:pPr>
            <a:r>
              <a:rPr lang="en-US" altLang="zh-CN" dirty="0"/>
              <a:t>	8-byte elements for a and b;</a:t>
            </a:r>
          </a:p>
          <a:p>
            <a:pPr eaLnBrk="1" hangingPunct="1">
              <a:lnSpc>
                <a:spcPct val="90000"/>
              </a:lnSpc>
              <a:buFontTx/>
              <a:buNone/>
            </a:pPr>
            <a:r>
              <a:rPr lang="en-US" altLang="zh-CN" dirty="0"/>
              <a:t>	write-back strategy;</a:t>
            </a:r>
          </a:p>
          <a:p>
            <a:pPr eaLnBrk="1" hangingPunct="1">
              <a:lnSpc>
                <a:spcPct val="90000"/>
              </a:lnSpc>
              <a:buFontTx/>
              <a:buNone/>
            </a:pPr>
            <a:r>
              <a:rPr lang="en-US" altLang="zh-CN" dirty="0"/>
              <a:t>	a[0][0] miss, copy both a[0][0],a[0][1] as one block contains 16/8 = 2;</a:t>
            </a:r>
          </a:p>
          <a:p>
            <a:pPr eaLnBrk="1" hangingPunct="1">
              <a:lnSpc>
                <a:spcPct val="90000"/>
              </a:lnSpc>
              <a:buFontTx/>
              <a:buNone/>
            </a:pPr>
            <a:r>
              <a:rPr lang="en-US" altLang="zh-CN" dirty="0"/>
              <a:t>	</a:t>
            </a:r>
            <a:r>
              <a:rPr lang="en-US" altLang="zh-CN" dirty="0">
                <a:solidFill>
                  <a:schemeClr val="bg1"/>
                </a:solidFill>
              </a:rPr>
              <a:t>so for </a:t>
            </a:r>
            <a:r>
              <a:rPr lang="en-US" altLang="zh-CN" b="1" dirty="0">
                <a:solidFill>
                  <a:schemeClr val="bg1"/>
                </a:solidFill>
              </a:rPr>
              <a:t>a</a:t>
            </a:r>
            <a:r>
              <a:rPr lang="en-US" altLang="zh-CN" dirty="0">
                <a:solidFill>
                  <a:schemeClr val="bg1"/>
                </a:solidFill>
              </a:rPr>
              <a:t>: 3 x (100/2) = </a:t>
            </a:r>
            <a:r>
              <a:rPr lang="en-US" altLang="zh-CN" b="1" dirty="0">
                <a:solidFill>
                  <a:schemeClr val="bg1"/>
                </a:solidFill>
              </a:rPr>
              <a:t>150 misses</a:t>
            </a:r>
          </a:p>
          <a:p>
            <a:pPr eaLnBrk="1" hangingPunct="1">
              <a:lnSpc>
                <a:spcPct val="90000"/>
              </a:lnSpc>
              <a:buFontTx/>
              <a:buNone/>
            </a:pPr>
            <a:r>
              <a:rPr lang="en-US" altLang="zh-CN" dirty="0">
                <a:solidFill>
                  <a:schemeClr val="bg1"/>
                </a:solidFill>
              </a:rPr>
              <a:t>	</a:t>
            </a:r>
            <a:r>
              <a:rPr lang="en-US" altLang="zh-CN" b="1" dirty="0">
                <a:solidFill>
                  <a:schemeClr val="bg1"/>
                </a:solidFill>
              </a:rPr>
              <a:t>b</a:t>
            </a:r>
            <a:r>
              <a:rPr lang="en-US" altLang="zh-CN" dirty="0">
                <a:solidFill>
                  <a:schemeClr val="bg1"/>
                </a:solidFill>
              </a:rPr>
              <a:t>[0][0] – b[100][0]: </a:t>
            </a:r>
            <a:r>
              <a:rPr lang="en-US" altLang="zh-CN" b="1" dirty="0">
                <a:solidFill>
                  <a:schemeClr val="bg1"/>
                </a:solidFill>
              </a:rPr>
              <a:t>101 misses</a:t>
            </a:r>
          </a:p>
        </p:txBody>
      </p:sp>
      <p:pic>
        <p:nvPicPr>
          <p:cNvPr id="2" name="Picture 1">
            <a:extLst>
              <a:ext uri="{FF2B5EF4-FFF2-40B4-BE49-F238E27FC236}">
                <a16:creationId xmlns:a16="http://schemas.microsoft.com/office/drawing/2014/main" id="{1F9E3510-67A9-5845-8B15-8E947C354455}"/>
              </a:ext>
            </a:extLst>
          </p:cNvPr>
          <p:cNvPicPr>
            <a:picLocks noChangeAspect="1"/>
          </p:cNvPicPr>
          <p:nvPr/>
        </p:nvPicPr>
        <p:blipFill>
          <a:blip r:embed="rId2"/>
          <a:stretch>
            <a:fillRect/>
          </a:stretch>
        </p:blipFill>
        <p:spPr>
          <a:xfrm>
            <a:off x="866775" y="2138587"/>
            <a:ext cx="7901062" cy="1138013"/>
          </a:xfrm>
          <a:prstGeom prst="rect">
            <a:avLst/>
          </a:prstGeom>
        </p:spPr>
      </p:pic>
      <p:sp>
        <p:nvSpPr>
          <p:cNvPr id="3789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3"/>
          <p:cNvSpPr>
            <a:spLocks noGrp="1" noChangeArrowheads="1"/>
          </p:cNvSpPr>
          <p:nvPr>
            <p:ph type="body" idx="1"/>
          </p:nvPr>
        </p:nvSpPr>
        <p:spPr/>
        <p:txBody>
          <a:bodyPr/>
          <a:lstStyle/>
          <a:p>
            <a:pPr eaLnBrk="1" hangingPunct="1">
              <a:lnSpc>
                <a:spcPct val="90000"/>
              </a:lnSpc>
            </a:pPr>
            <a:r>
              <a:rPr lang="en-US" altLang="zh-CN" b="1" dirty="0"/>
              <a:t>Example</a:t>
            </a:r>
            <a:r>
              <a:rPr lang="en-US" altLang="zh-CN" b="1" dirty="0">
                <a:solidFill>
                  <a:schemeClr val="bg1"/>
                </a:solidFill>
              </a:rPr>
              <a:t>: 251 misses</a:t>
            </a:r>
          </a:p>
          <a:p>
            <a:pPr eaLnBrk="1" hangingPunct="1">
              <a:lnSpc>
                <a:spcPct val="90000"/>
              </a:lnSpc>
            </a:pPr>
            <a:endParaRPr lang="en-US" altLang="zh-CN" b="1" dirty="0"/>
          </a:p>
          <a:p>
            <a:pPr eaLnBrk="1" hangingPunct="1">
              <a:lnSpc>
                <a:spcPct val="90000"/>
              </a:lnSpc>
            </a:pPr>
            <a:endParaRPr lang="en-US" altLang="zh-CN" b="1" dirty="0"/>
          </a:p>
          <a:p>
            <a:pPr eaLnBrk="1" hangingPunct="1">
              <a:lnSpc>
                <a:spcPct val="90000"/>
              </a:lnSpc>
              <a:buFontTx/>
              <a:buNone/>
            </a:pPr>
            <a:r>
              <a:rPr lang="en-US" altLang="zh-CN" dirty="0"/>
              <a:t>	16-byte blocks;</a:t>
            </a:r>
          </a:p>
          <a:p>
            <a:pPr eaLnBrk="1" hangingPunct="1">
              <a:lnSpc>
                <a:spcPct val="90000"/>
              </a:lnSpc>
              <a:buFontTx/>
              <a:buNone/>
            </a:pPr>
            <a:r>
              <a:rPr lang="en-US" altLang="zh-CN" dirty="0"/>
              <a:t>	8-byte elements for a and b;</a:t>
            </a:r>
          </a:p>
          <a:p>
            <a:pPr eaLnBrk="1" hangingPunct="1">
              <a:lnSpc>
                <a:spcPct val="90000"/>
              </a:lnSpc>
              <a:buFontTx/>
              <a:buNone/>
            </a:pPr>
            <a:r>
              <a:rPr lang="en-US" altLang="zh-CN" dirty="0"/>
              <a:t>	write-back strategy;</a:t>
            </a:r>
          </a:p>
          <a:p>
            <a:pPr eaLnBrk="1" hangingPunct="1">
              <a:lnSpc>
                <a:spcPct val="90000"/>
              </a:lnSpc>
              <a:buFontTx/>
              <a:buNone/>
            </a:pPr>
            <a:r>
              <a:rPr lang="en-US" altLang="zh-CN" dirty="0"/>
              <a:t>	a[0][0] miss, copy both a[0][0],a[0][1] as one block contains 16/8 = 2;</a:t>
            </a:r>
          </a:p>
          <a:p>
            <a:pPr eaLnBrk="1" hangingPunct="1">
              <a:lnSpc>
                <a:spcPct val="90000"/>
              </a:lnSpc>
              <a:buFontTx/>
              <a:buNone/>
            </a:pPr>
            <a:r>
              <a:rPr lang="en-US" altLang="zh-CN" dirty="0"/>
              <a:t>	</a:t>
            </a:r>
          </a:p>
          <a:p>
            <a:pPr eaLnBrk="1" hangingPunct="1">
              <a:lnSpc>
                <a:spcPct val="90000"/>
              </a:lnSpc>
              <a:buFontTx/>
              <a:buNone/>
            </a:pPr>
            <a:r>
              <a:rPr lang="en-US" altLang="zh-CN" i="1" dirty="0"/>
              <a:t>	</a:t>
            </a:r>
            <a:r>
              <a:rPr lang="en-US" altLang="zh-CN" b="1" i="1" dirty="0"/>
              <a:t>how many misses?</a:t>
            </a:r>
            <a:endParaRPr lang="en-US" altLang="zh-CN" b="1" i="1" dirty="0">
              <a:solidFill>
                <a:schemeClr val="bg1"/>
              </a:solidFill>
            </a:endParaRPr>
          </a:p>
        </p:txBody>
      </p:sp>
      <p:sp>
        <p:nvSpPr>
          <p:cNvPr id="38915"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pic>
        <p:nvPicPr>
          <p:cNvPr id="7" name="Picture 6">
            <a:extLst>
              <a:ext uri="{FF2B5EF4-FFF2-40B4-BE49-F238E27FC236}">
                <a16:creationId xmlns:a16="http://schemas.microsoft.com/office/drawing/2014/main" id="{2A83A297-4EF2-1F46-A733-18F8DA72735F}"/>
              </a:ext>
            </a:extLst>
          </p:cNvPr>
          <p:cNvPicPr>
            <a:picLocks noChangeAspect="1"/>
          </p:cNvPicPr>
          <p:nvPr/>
        </p:nvPicPr>
        <p:blipFill>
          <a:blip r:embed="rId2"/>
          <a:stretch>
            <a:fillRect/>
          </a:stretch>
        </p:blipFill>
        <p:spPr>
          <a:xfrm>
            <a:off x="866775" y="2138587"/>
            <a:ext cx="7901062" cy="1138013"/>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Rectangle 3"/>
          <p:cNvSpPr>
            <a:spLocks noGrp="1" noChangeArrowheads="1"/>
          </p:cNvSpPr>
          <p:nvPr>
            <p:ph type="body" idx="1"/>
          </p:nvPr>
        </p:nvSpPr>
        <p:spPr/>
        <p:txBody>
          <a:bodyPr/>
          <a:lstStyle/>
          <a:p>
            <a:pPr eaLnBrk="1" hangingPunct="1">
              <a:lnSpc>
                <a:spcPct val="90000"/>
              </a:lnSpc>
            </a:pPr>
            <a:r>
              <a:rPr lang="en-US" altLang="zh-CN" b="1" dirty="0"/>
              <a:t>Example: 251 misses</a:t>
            </a:r>
          </a:p>
          <a:p>
            <a:pPr eaLnBrk="1" hangingPunct="1">
              <a:lnSpc>
                <a:spcPct val="90000"/>
              </a:lnSpc>
            </a:pPr>
            <a:endParaRPr lang="en-US" altLang="zh-CN" b="1" dirty="0"/>
          </a:p>
          <a:p>
            <a:pPr eaLnBrk="1" hangingPunct="1">
              <a:lnSpc>
                <a:spcPct val="90000"/>
              </a:lnSpc>
            </a:pPr>
            <a:endParaRPr lang="en-US" altLang="zh-CN" b="1" dirty="0"/>
          </a:p>
          <a:p>
            <a:pPr eaLnBrk="1" hangingPunct="1">
              <a:lnSpc>
                <a:spcPct val="90000"/>
              </a:lnSpc>
              <a:buFontTx/>
              <a:buNone/>
            </a:pPr>
            <a:r>
              <a:rPr lang="en-US" altLang="zh-CN" dirty="0"/>
              <a:t>	16-byte blocks;</a:t>
            </a:r>
          </a:p>
          <a:p>
            <a:pPr eaLnBrk="1" hangingPunct="1">
              <a:lnSpc>
                <a:spcPct val="90000"/>
              </a:lnSpc>
              <a:buFontTx/>
              <a:buNone/>
            </a:pPr>
            <a:r>
              <a:rPr lang="en-US" altLang="zh-CN" dirty="0"/>
              <a:t>	8-byte elements for a and b;</a:t>
            </a:r>
          </a:p>
          <a:p>
            <a:pPr eaLnBrk="1" hangingPunct="1">
              <a:lnSpc>
                <a:spcPct val="90000"/>
              </a:lnSpc>
              <a:buFontTx/>
              <a:buNone/>
            </a:pPr>
            <a:r>
              <a:rPr lang="en-US" altLang="zh-CN" dirty="0"/>
              <a:t>	write-back strategy;</a:t>
            </a:r>
          </a:p>
          <a:p>
            <a:pPr eaLnBrk="1" hangingPunct="1">
              <a:lnSpc>
                <a:spcPct val="90000"/>
              </a:lnSpc>
              <a:buFontTx/>
              <a:buNone/>
            </a:pPr>
            <a:r>
              <a:rPr lang="en-US" altLang="zh-CN" dirty="0"/>
              <a:t>	a[0][0] miss, copy both a[0][0],a[0][1] as one block contains 16/8 = 2;</a:t>
            </a:r>
          </a:p>
          <a:p>
            <a:pPr eaLnBrk="1" hangingPunct="1">
              <a:lnSpc>
                <a:spcPct val="90000"/>
              </a:lnSpc>
              <a:buFontTx/>
              <a:buNone/>
            </a:pPr>
            <a:r>
              <a:rPr lang="en-US" altLang="zh-CN" dirty="0"/>
              <a:t>	so for </a:t>
            </a:r>
            <a:r>
              <a:rPr lang="en-US" altLang="zh-CN" b="1" dirty="0"/>
              <a:t>a</a:t>
            </a:r>
            <a:r>
              <a:rPr lang="en-US" altLang="zh-CN" dirty="0"/>
              <a:t>: 3 x (100/2) = </a:t>
            </a:r>
            <a:r>
              <a:rPr lang="en-US" altLang="zh-CN" b="1" dirty="0"/>
              <a:t>150 misses</a:t>
            </a:r>
          </a:p>
          <a:p>
            <a:pPr eaLnBrk="1" hangingPunct="1">
              <a:lnSpc>
                <a:spcPct val="90000"/>
              </a:lnSpc>
              <a:buFontTx/>
              <a:buNone/>
            </a:pPr>
            <a:r>
              <a:rPr lang="en-US" altLang="zh-CN" dirty="0"/>
              <a:t>	</a:t>
            </a:r>
            <a:r>
              <a:rPr lang="en-US" altLang="zh-CN" b="1" dirty="0"/>
              <a:t>b</a:t>
            </a:r>
            <a:r>
              <a:rPr lang="en-US" altLang="zh-CN" dirty="0"/>
              <a:t>[0][0] – b[100][0]: </a:t>
            </a:r>
            <a:r>
              <a:rPr lang="en-US" altLang="zh-CN" b="1" dirty="0"/>
              <a:t>101 misses</a:t>
            </a:r>
          </a:p>
        </p:txBody>
      </p:sp>
      <p:sp>
        <p:nvSpPr>
          <p:cNvPr id="39939"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pic>
        <p:nvPicPr>
          <p:cNvPr id="5" name="Picture 4">
            <a:extLst>
              <a:ext uri="{FF2B5EF4-FFF2-40B4-BE49-F238E27FC236}">
                <a16:creationId xmlns:a16="http://schemas.microsoft.com/office/drawing/2014/main" id="{80C2B557-CD97-2440-9D8E-019C23335F3E}"/>
              </a:ext>
            </a:extLst>
          </p:cNvPr>
          <p:cNvPicPr>
            <a:picLocks noChangeAspect="1"/>
          </p:cNvPicPr>
          <p:nvPr/>
        </p:nvPicPr>
        <p:blipFill>
          <a:blip r:embed="rId2"/>
          <a:stretch>
            <a:fillRect/>
          </a:stretch>
        </p:blipFill>
        <p:spPr>
          <a:xfrm>
            <a:off x="866775" y="2138587"/>
            <a:ext cx="7901062" cy="1138013"/>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6D45AB-4595-2745-9A39-FB7A038D501D}"/>
              </a:ext>
            </a:extLst>
          </p:cNvPr>
          <p:cNvPicPr>
            <a:picLocks noChangeAspect="1"/>
          </p:cNvPicPr>
          <p:nvPr/>
        </p:nvPicPr>
        <p:blipFill>
          <a:blip r:embed="rId2"/>
          <a:stretch>
            <a:fillRect/>
          </a:stretch>
        </p:blipFill>
        <p:spPr>
          <a:xfrm>
            <a:off x="0" y="4626134"/>
            <a:ext cx="7074858" cy="1684946"/>
          </a:xfrm>
          <a:prstGeom prst="rect">
            <a:avLst/>
          </a:prstGeom>
        </p:spPr>
      </p:pic>
      <p:sp>
        <p:nvSpPr>
          <p:cNvPr id="40962" name="Rectangle 4"/>
          <p:cNvSpPr>
            <a:spLocks noGrp="1" noChangeArrowheads="1"/>
          </p:cNvSpPr>
          <p:nvPr>
            <p:ph type="body" idx="1"/>
          </p:nvPr>
        </p:nvSpPr>
        <p:spPr/>
        <p:txBody>
          <a:bodyPr/>
          <a:lstStyle/>
          <a:p>
            <a:pPr eaLnBrk="1" hangingPunct="1"/>
            <a:r>
              <a:rPr lang="en-US" altLang="zh-CN" b="1" dirty="0"/>
              <a:t>Example: </a:t>
            </a:r>
            <a:r>
              <a:rPr lang="en-US" altLang="zh-CN" b="1" dirty="0">
                <a:solidFill>
                  <a:schemeClr val="bg1"/>
                </a:solidFill>
              </a:rPr>
              <a:t>19 </a:t>
            </a:r>
            <a:r>
              <a:rPr lang="en-US" altLang="zh-CN" b="1" dirty="0"/>
              <a:t>misses by prefetching</a:t>
            </a:r>
          </a:p>
          <a:p>
            <a:pPr eaLnBrk="1" hangingPunct="1"/>
            <a:endParaRPr lang="en-US" altLang="zh-CN" b="1" dirty="0"/>
          </a:p>
          <a:p>
            <a:pPr eaLnBrk="1" hangingPunct="1"/>
            <a:endParaRPr lang="en-US" altLang="zh-CN" b="1" dirty="0"/>
          </a:p>
          <a:p>
            <a:pPr eaLnBrk="1" hangingPunct="1">
              <a:buFontTx/>
              <a:buNone/>
            </a:pPr>
            <a:endParaRPr lang="en-US" altLang="zh-CN" b="1" dirty="0"/>
          </a:p>
        </p:txBody>
      </p:sp>
      <p:sp>
        <p:nvSpPr>
          <p:cNvPr id="40963" name="Rectangle 3"/>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40967" name="Text Box 9"/>
          <p:cNvSpPr txBox="1">
            <a:spLocks noChangeArrowheads="1"/>
          </p:cNvSpPr>
          <p:nvPr/>
        </p:nvSpPr>
        <p:spPr bwMode="auto">
          <a:xfrm>
            <a:off x="5472113" y="4953000"/>
            <a:ext cx="3671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a[1][0] – a[1][6]</a:t>
            </a:r>
          </a:p>
        </p:txBody>
      </p:sp>
      <p:sp>
        <p:nvSpPr>
          <p:cNvPr id="40968" name="Text Box 10"/>
          <p:cNvSpPr txBox="1">
            <a:spLocks noChangeArrowheads="1"/>
          </p:cNvSpPr>
          <p:nvPr/>
        </p:nvSpPr>
        <p:spPr bwMode="auto">
          <a:xfrm>
            <a:off x="5472113" y="5257800"/>
            <a:ext cx="3671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a[2][0] – a[2][6]</a:t>
            </a:r>
          </a:p>
        </p:txBody>
      </p:sp>
      <p:cxnSp>
        <p:nvCxnSpPr>
          <p:cNvPr id="10" name="直接连接符 9"/>
          <p:cNvCxnSpPr/>
          <p:nvPr/>
        </p:nvCxnSpPr>
        <p:spPr>
          <a:xfrm>
            <a:off x="1752600" y="4953000"/>
            <a:ext cx="762000" cy="1588"/>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6934200" y="4953000"/>
            <a:ext cx="990600" cy="762000"/>
          </a:xfrm>
          <a:prstGeom prst="rect">
            <a:avLst/>
          </a:prstGeom>
          <a:noFill/>
          <a:ln w="5715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2" name="TextBox 11"/>
          <p:cNvSpPr txBox="1"/>
          <p:nvPr/>
        </p:nvSpPr>
        <p:spPr>
          <a:xfrm>
            <a:off x="3276600" y="1600200"/>
            <a:ext cx="438150" cy="584200"/>
          </a:xfrm>
          <a:prstGeom prst="rect">
            <a:avLst/>
          </a:prstGeom>
          <a:noFill/>
        </p:spPr>
        <p:txBody>
          <a:bodyPr wrap="none">
            <a:spAutoFit/>
          </a:bodyPr>
          <a:lstStyle/>
          <a:p>
            <a:pPr>
              <a:defRPr/>
            </a:pPr>
            <a:r>
              <a:rPr lang="en-US" altLang="zh-CN" sz="3200" b="1" dirty="0">
                <a:latin typeface="+mn-lt"/>
                <a:ea typeface="宋体" charset="-122"/>
              </a:rPr>
              <a:t>?</a:t>
            </a:r>
            <a:endParaRPr lang="zh-CN" altLang="en-US" sz="3200" b="1" dirty="0">
              <a:latin typeface="+mn-lt"/>
              <a:ea typeface="宋体" charset="-122"/>
            </a:endParaRPr>
          </a:p>
        </p:txBody>
      </p:sp>
      <p:pic>
        <p:nvPicPr>
          <p:cNvPr id="2" name="Picture 1">
            <a:extLst>
              <a:ext uri="{FF2B5EF4-FFF2-40B4-BE49-F238E27FC236}">
                <a16:creationId xmlns:a16="http://schemas.microsoft.com/office/drawing/2014/main" id="{5299DB0D-20F0-644F-A75A-0E7C6A7D8C9E}"/>
              </a:ext>
            </a:extLst>
          </p:cNvPr>
          <p:cNvPicPr>
            <a:picLocks noChangeAspect="1"/>
          </p:cNvPicPr>
          <p:nvPr/>
        </p:nvPicPr>
        <p:blipFill>
          <a:blip r:embed="rId3"/>
          <a:stretch>
            <a:fillRect/>
          </a:stretch>
        </p:blipFill>
        <p:spPr>
          <a:xfrm>
            <a:off x="0" y="2363405"/>
            <a:ext cx="7074858" cy="2218120"/>
          </a:xfrm>
          <a:prstGeom prst="rect">
            <a:avLst/>
          </a:prstGeom>
        </p:spPr>
      </p:pic>
      <p:sp>
        <p:nvSpPr>
          <p:cNvPr id="40965" name="Text Box 7"/>
          <p:cNvSpPr txBox="1">
            <a:spLocks noChangeArrowheads="1"/>
          </p:cNvSpPr>
          <p:nvPr/>
        </p:nvSpPr>
        <p:spPr bwMode="auto">
          <a:xfrm>
            <a:off x="4686300" y="2630488"/>
            <a:ext cx="36718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7 misses</a:t>
            </a:r>
            <a:r>
              <a:rPr lang="en-US" altLang="zh-CN" sz="2400" dirty="0">
                <a:solidFill>
                  <a:srgbClr val="00B0F0"/>
                </a:solidFill>
              </a:rPr>
              <a:t>: b[0][0] – b[6][0]</a:t>
            </a:r>
          </a:p>
        </p:txBody>
      </p:sp>
      <p:sp>
        <p:nvSpPr>
          <p:cNvPr id="40966" name="Text Box 8"/>
          <p:cNvSpPr txBox="1">
            <a:spLocks noChangeArrowheads="1"/>
          </p:cNvSpPr>
          <p:nvPr/>
        </p:nvSpPr>
        <p:spPr bwMode="auto">
          <a:xfrm>
            <a:off x="4702175" y="3429000"/>
            <a:ext cx="45180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1/2 of a[0][0] – a[0][6]</a:t>
            </a:r>
            <a:endParaRPr lang="en-US" altLang="zh-CN" dirty="0">
              <a:solidFill>
                <a:srgbClr val="00B0F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ltLang="zh-CN" dirty="0"/>
              <a:t>Ten Advanced Cache </a:t>
            </a:r>
            <a:r>
              <a:rPr lang="en-US" altLang="zh-CN" dirty="0" err="1"/>
              <a:t>Opts</a:t>
            </a:r>
            <a:endParaRPr lang="en-US" altLang="zh-CN" dirty="0"/>
          </a:p>
        </p:txBody>
      </p:sp>
      <p:sp>
        <p:nvSpPr>
          <p:cNvPr id="21507" name="Rectangle 3"/>
          <p:cNvSpPr>
            <a:spLocks noGrp="1" noChangeArrowheads="1"/>
          </p:cNvSpPr>
          <p:nvPr>
            <p:ph type="body" idx="1"/>
          </p:nvPr>
        </p:nvSpPr>
        <p:spPr/>
        <p:txBody>
          <a:bodyPr/>
          <a:lstStyle/>
          <a:p>
            <a:pPr eaLnBrk="1" hangingPunct="1">
              <a:lnSpc>
                <a:spcPct val="80000"/>
              </a:lnSpc>
            </a:pPr>
            <a:r>
              <a:rPr lang="en-US" altLang="zh-CN" sz="2400" b="1" dirty="0"/>
              <a:t>Reduce hit time</a:t>
            </a:r>
          </a:p>
          <a:p>
            <a:pPr eaLnBrk="1" hangingPunct="1">
              <a:lnSpc>
                <a:spcPct val="80000"/>
              </a:lnSpc>
              <a:buFontTx/>
              <a:buNone/>
            </a:pPr>
            <a:r>
              <a:rPr lang="en-US" altLang="zh-CN" sz="2400" dirty="0"/>
              <a:t>	small and simple first-level caches;</a:t>
            </a:r>
          </a:p>
          <a:p>
            <a:pPr eaLnBrk="1" hangingPunct="1">
              <a:lnSpc>
                <a:spcPct val="80000"/>
              </a:lnSpc>
              <a:buFontTx/>
              <a:buNone/>
            </a:pPr>
            <a:r>
              <a:rPr lang="en-US" altLang="zh-CN" sz="2400" dirty="0"/>
              <a:t>	way prediction;</a:t>
            </a:r>
          </a:p>
          <a:p>
            <a:pPr eaLnBrk="1" hangingPunct="1">
              <a:lnSpc>
                <a:spcPct val="80000"/>
              </a:lnSpc>
              <a:buFontTx/>
              <a:buNone/>
            </a:pPr>
            <a:r>
              <a:rPr lang="en-US" altLang="zh-CN" sz="2400" dirty="0"/>
              <a:t>	</a:t>
            </a:r>
            <a:r>
              <a:rPr lang="en-US" altLang="zh-CN" sz="2400" i="1" dirty="0"/>
              <a:t>decrease power;</a:t>
            </a:r>
            <a:endParaRPr lang="en-US" altLang="zh-CN" sz="2400" dirty="0"/>
          </a:p>
          <a:p>
            <a:pPr eaLnBrk="1" hangingPunct="1">
              <a:lnSpc>
                <a:spcPct val="80000"/>
              </a:lnSpc>
            </a:pPr>
            <a:r>
              <a:rPr lang="en-US" altLang="zh-CN" sz="2400" b="1" dirty="0"/>
              <a:t>Increase cache bandwidth</a:t>
            </a:r>
          </a:p>
          <a:p>
            <a:pPr eaLnBrk="1" hangingPunct="1">
              <a:lnSpc>
                <a:spcPct val="80000"/>
              </a:lnSpc>
              <a:buFontTx/>
              <a:buNone/>
            </a:pPr>
            <a:r>
              <a:rPr lang="en-US" altLang="zh-CN" sz="2400" dirty="0"/>
              <a:t>	pipelined/</a:t>
            </a:r>
            <a:r>
              <a:rPr lang="en-US" altLang="zh-CN" sz="2400" dirty="0" err="1"/>
              <a:t>multibanked</a:t>
            </a:r>
            <a:r>
              <a:rPr lang="en-US" altLang="zh-CN" sz="2400" dirty="0"/>
              <a:t>/nonblocking cache;</a:t>
            </a:r>
          </a:p>
          <a:p>
            <a:pPr eaLnBrk="1" hangingPunct="1">
              <a:lnSpc>
                <a:spcPct val="80000"/>
              </a:lnSpc>
            </a:pPr>
            <a:r>
              <a:rPr lang="en-US" altLang="zh-CN" sz="2400" b="1" dirty="0"/>
              <a:t>Reduce miss penalty</a:t>
            </a:r>
          </a:p>
          <a:p>
            <a:pPr eaLnBrk="1" hangingPunct="1">
              <a:lnSpc>
                <a:spcPct val="80000"/>
              </a:lnSpc>
              <a:buFontTx/>
              <a:buNone/>
            </a:pPr>
            <a:r>
              <a:rPr lang="en-US" altLang="zh-CN" sz="2400" dirty="0"/>
              <a:t>	critical word first;</a:t>
            </a:r>
          </a:p>
          <a:p>
            <a:pPr eaLnBrk="1" hangingPunct="1">
              <a:lnSpc>
                <a:spcPct val="80000"/>
              </a:lnSpc>
              <a:buFontTx/>
              <a:buNone/>
            </a:pPr>
            <a:r>
              <a:rPr lang="en-US" altLang="zh-CN" sz="2400" dirty="0"/>
              <a:t>	merging write buffers;</a:t>
            </a:r>
          </a:p>
          <a:p>
            <a:pPr eaLnBrk="1" hangingPunct="1">
              <a:lnSpc>
                <a:spcPct val="80000"/>
              </a:lnSpc>
            </a:pPr>
            <a:r>
              <a:rPr lang="en-US" altLang="zh-CN" sz="2400" b="1" dirty="0"/>
              <a:t>Reduce miss rate</a:t>
            </a:r>
          </a:p>
          <a:p>
            <a:pPr eaLnBrk="1" hangingPunct="1">
              <a:lnSpc>
                <a:spcPct val="80000"/>
              </a:lnSpc>
              <a:buFontTx/>
              <a:buNone/>
            </a:pPr>
            <a:r>
              <a:rPr lang="en-US" altLang="zh-CN" sz="2400" dirty="0"/>
              <a:t>	compiler optimizations; </a:t>
            </a:r>
            <a:r>
              <a:rPr lang="en-US" altLang="zh-CN" sz="2400" i="1" dirty="0"/>
              <a:t>decrease power;</a:t>
            </a:r>
          </a:p>
          <a:p>
            <a:pPr eaLnBrk="1" hangingPunct="1">
              <a:lnSpc>
                <a:spcPct val="80000"/>
              </a:lnSpc>
            </a:pPr>
            <a:r>
              <a:rPr lang="en-US" altLang="zh-CN" sz="2400" b="1" dirty="0"/>
              <a:t>Reduce miss penalty/rate via parallelism</a:t>
            </a:r>
          </a:p>
          <a:p>
            <a:pPr eaLnBrk="1" hangingPunct="1">
              <a:lnSpc>
                <a:spcPct val="80000"/>
              </a:lnSpc>
              <a:buFontTx/>
              <a:buNone/>
            </a:pPr>
            <a:r>
              <a:rPr lang="en-US" altLang="zh-CN" sz="2400" dirty="0"/>
              <a:t>	hardware/compiler prefetching; </a:t>
            </a:r>
            <a:r>
              <a:rPr lang="en-US" altLang="zh-CN" sz="2400" i="1" dirty="0"/>
              <a:t>increase power;</a:t>
            </a:r>
            <a:endParaRPr lang="en-US" altLang="zh-CN" sz="24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6D45AB-4595-2745-9A39-FB7A038D501D}"/>
              </a:ext>
            </a:extLst>
          </p:cNvPr>
          <p:cNvPicPr>
            <a:picLocks noChangeAspect="1"/>
          </p:cNvPicPr>
          <p:nvPr/>
        </p:nvPicPr>
        <p:blipFill>
          <a:blip r:embed="rId2"/>
          <a:stretch>
            <a:fillRect/>
          </a:stretch>
        </p:blipFill>
        <p:spPr>
          <a:xfrm>
            <a:off x="0" y="4626134"/>
            <a:ext cx="7074858" cy="1684946"/>
          </a:xfrm>
          <a:prstGeom prst="rect">
            <a:avLst/>
          </a:prstGeom>
        </p:spPr>
      </p:pic>
      <p:sp>
        <p:nvSpPr>
          <p:cNvPr id="40962" name="Rectangle 4"/>
          <p:cNvSpPr>
            <a:spLocks noGrp="1" noChangeArrowheads="1"/>
          </p:cNvSpPr>
          <p:nvPr>
            <p:ph type="body" idx="1"/>
          </p:nvPr>
        </p:nvSpPr>
        <p:spPr/>
        <p:txBody>
          <a:bodyPr/>
          <a:lstStyle/>
          <a:p>
            <a:pPr eaLnBrk="1" hangingPunct="1"/>
            <a:r>
              <a:rPr lang="en-US" altLang="zh-CN" b="1" dirty="0"/>
              <a:t>Example: 19 misses by prefetching</a:t>
            </a:r>
          </a:p>
          <a:p>
            <a:pPr eaLnBrk="1" hangingPunct="1"/>
            <a:endParaRPr lang="en-US" altLang="zh-CN" b="1" dirty="0"/>
          </a:p>
          <a:p>
            <a:pPr eaLnBrk="1" hangingPunct="1"/>
            <a:endParaRPr lang="en-US" altLang="zh-CN" b="1" dirty="0"/>
          </a:p>
          <a:p>
            <a:pPr eaLnBrk="1" hangingPunct="1">
              <a:buFontTx/>
              <a:buNone/>
            </a:pPr>
            <a:endParaRPr lang="en-US" altLang="zh-CN" b="1" dirty="0"/>
          </a:p>
        </p:txBody>
      </p:sp>
      <p:sp>
        <p:nvSpPr>
          <p:cNvPr id="40963" name="Rectangle 3"/>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40967" name="Text Box 9"/>
          <p:cNvSpPr txBox="1">
            <a:spLocks noChangeArrowheads="1"/>
          </p:cNvSpPr>
          <p:nvPr/>
        </p:nvSpPr>
        <p:spPr bwMode="auto">
          <a:xfrm>
            <a:off x="5472113" y="4953000"/>
            <a:ext cx="3671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a[1][0] – a[1][6]</a:t>
            </a:r>
          </a:p>
        </p:txBody>
      </p:sp>
      <p:sp>
        <p:nvSpPr>
          <p:cNvPr id="40968" name="Text Box 10"/>
          <p:cNvSpPr txBox="1">
            <a:spLocks noChangeArrowheads="1"/>
          </p:cNvSpPr>
          <p:nvPr/>
        </p:nvSpPr>
        <p:spPr bwMode="auto">
          <a:xfrm>
            <a:off x="5472113" y="5257800"/>
            <a:ext cx="3671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a[2][0] – a[2][6]</a:t>
            </a:r>
          </a:p>
        </p:txBody>
      </p:sp>
      <p:cxnSp>
        <p:nvCxnSpPr>
          <p:cNvPr id="10" name="直接连接符 9"/>
          <p:cNvCxnSpPr/>
          <p:nvPr/>
        </p:nvCxnSpPr>
        <p:spPr>
          <a:xfrm>
            <a:off x="1752600" y="4953000"/>
            <a:ext cx="762000" cy="1588"/>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6934200" y="4953000"/>
            <a:ext cx="990600" cy="762000"/>
          </a:xfrm>
          <a:prstGeom prst="rect">
            <a:avLst/>
          </a:prstGeom>
          <a:noFill/>
          <a:ln w="5715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pic>
        <p:nvPicPr>
          <p:cNvPr id="2" name="Picture 1">
            <a:extLst>
              <a:ext uri="{FF2B5EF4-FFF2-40B4-BE49-F238E27FC236}">
                <a16:creationId xmlns:a16="http://schemas.microsoft.com/office/drawing/2014/main" id="{5299DB0D-20F0-644F-A75A-0E7C6A7D8C9E}"/>
              </a:ext>
            </a:extLst>
          </p:cNvPr>
          <p:cNvPicPr>
            <a:picLocks noChangeAspect="1"/>
          </p:cNvPicPr>
          <p:nvPr/>
        </p:nvPicPr>
        <p:blipFill>
          <a:blip r:embed="rId3"/>
          <a:stretch>
            <a:fillRect/>
          </a:stretch>
        </p:blipFill>
        <p:spPr>
          <a:xfrm>
            <a:off x="0" y="2363405"/>
            <a:ext cx="7074858" cy="2218120"/>
          </a:xfrm>
          <a:prstGeom prst="rect">
            <a:avLst/>
          </a:prstGeom>
        </p:spPr>
      </p:pic>
      <p:sp>
        <p:nvSpPr>
          <p:cNvPr id="40965" name="Text Box 7"/>
          <p:cNvSpPr txBox="1">
            <a:spLocks noChangeArrowheads="1"/>
          </p:cNvSpPr>
          <p:nvPr/>
        </p:nvSpPr>
        <p:spPr bwMode="auto">
          <a:xfrm>
            <a:off x="4686300" y="2630488"/>
            <a:ext cx="36718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7 misses</a:t>
            </a:r>
            <a:r>
              <a:rPr lang="en-US" altLang="zh-CN" sz="2400" dirty="0">
                <a:solidFill>
                  <a:srgbClr val="00B0F0"/>
                </a:solidFill>
              </a:rPr>
              <a:t>: b[0][0] – b[6][0]</a:t>
            </a:r>
          </a:p>
        </p:txBody>
      </p:sp>
      <p:sp>
        <p:nvSpPr>
          <p:cNvPr id="40966" name="Text Box 8"/>
          <p:cNvSpPr txBox="1">
            <a:spLocks noChangeArrowheads="1"/>
          </p:cNvSpPr>
          <p:nvPr/>
        </p:nvSpPr>
        <p:spPr bwMode="auto">
          <a:xfrm>
            <a:off x="4702175" y="3429000"/>
            <a:ext cx="45180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00B0F0"/>
                </a:solidFill>
              </a:rPr>
              <a:t>4 misses</a:t>
            </a:r>
            <a:r>
              <a:rPr lang="en-US" altLang="zh-CN" sz="2400" dirty="0">
                <a:solidFill>
                  <a:srgbClr val="00B0F0"/>
                </a:solidFill>
              </a:rPr>
              <a:t>: 1/2 of a[0][0] – a[0][6]</a:t>
            </a:r>
            <a:endParaRPr lang="en-US" altLang="zh-CN" dirty="0">
              <a:solidFill>
                <a:srgbClr val="00B0F0"/>
              </a:solidFill>
            </a:endParaRPr>
          </a:p>
        </p:txBody>
      </p:sp>
    </p:spTree>
    <p:extLst>
      <p:ext uri="{BB962C8B-B14F-4D97-AF65-F5344CB8AC3E}">
        <p14:creationId xmlns:p14="http://schemas.microsoft.com/office/powerpoint/2010/main" val="10776059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endParaRPr lang="en-US" altLang="zh-CN" b="1" dirty="0">
              <a:solidFill>
                <a:srgbClr val="00B0F0"/>
              </a:solidFill>
            </a:endParaRPr>
          </a:p>
          <a:p>
            <a:pPr eaLnBrk="1" hangingPunct="1">
              <a:buFontTx/>
              <a:buNone/>
            </a:pPr>
            <a:r>
              <a:rPr lang="en-US" altLang="zh-CN" b="1" dirty="0"/>
              <a:t>	</a:t>
            </a:r>
            <a:r>
              <a:rPr lang="en-US" altLang="zh-CN" dirty="0"/>
              <a:t>original loop: 7 CC per iteration</a:t>
            </a:r>
            <a:endParaRPr lang="en-US" altLang="zh-CN" i="1" dirty="0"/>
          </a:p>
          <a:p>
            <a:pPr eaLnBrk="1" hangingPunct="1">
              <a:buFontTx/>
              <a:buNone/>
            </a:pPr>
            <a:r>
              <a:rPr lang="en-US" altLang="zh-CN" i="1" dirty="0"/>
              <a:t>	</a:t>
            </a:r>
            <a:r>
              <a:rPr lang="en-US" altLang="zh-CN" dirty="0"/>
              <a:t>first prefetch loop: 9 CC per iteration</a:t>
            </a:r>
            <a:endParaRPr lang="en-US" altLang="zh-CN" i="1" dirty="0"/>
          </a:p>
          <a:p>
            <a:pPr eaLnBrk="1" hangingPunct="1">
              <a:buFontTx/>
              <a:buNone/>
            </a:pPr>
            <a:r>
              <a:rPr lang="en-US" altLang="zh-CN" i="1" dirty="0"/>
              <a:t>	</a:t>
            </a:r>
            <a:r>
              <a:rPr lang="en-US" altLang="zh-CN" dirty="0"/>
              <a:t>second prefetch loop: 8 CC per iteration</a:t>
            </a:r>
          </a:p>
          <a:p>
            <a:pPr eaLnBrk="1" hangingPunct="1">
              <a:buFontTx/>
              <a:buNone/>
            </a:pPr>
            <a:r>
              <a:rPr lang="en-US" altLang="zh-CN" dirty="0"/>
              <a:t>	cache miss: 100 CC</a:t>
            </a:r>
          </a:p>
          <a:p>
            <a:pPr eaLnBrk="1" hangingPunct="1"/>
            <a:r>
              <a:rPr lang="en-US" altLang="zh-CN" b="1" dirty="0"/>
              <a:t>Question</a:t>
            </a:r>
            <a:endParaRPr lang="en-US" altLang="zh-CN" b="1" dirty="0">
              <a:solidFill>
                <a:srgbClr val="00B0F0"/>
              </a:solidFill>
            </a:endParaRPr>
          </a:p>
          <a:p>
            <a:pPr eaLnBrk="1" hangingPunct="1">
              <a:buFontTx/>
              <a:buNone/>
            </a:pPr>
            <a:r>
              <a:rPr lang="en-US" altLang="zh-CN" b="1" dirty="0"/>
              <a:t>	</a:t>
            </a:r>
            <a:r>
              <a:rPr lang="en-US" altLang="zh-CN" dirty="0"/>
              <a:t>calculate the time saved by prefetching</a:t>
            </a:r>
            <a:endParaRPr lang="en-US" altLang="zh-CN" i="1" dirty="0"/>
          </a:p>
          <a:p>
            <a:pPr eaLnBrk="1" hangingPunct="1">
              <a:buFontTx/>
              <a:buNone/>
            </a:pPr>
            <a:r>
              <a:rPr lang="en-US" altLang="zh-CN" i="1" dirty="0"/>
              <a:t>	</a:t>
            </a:r>
            <a:r>
              <a:rPr lang="en-US" altLang="zh-CN" dirty="0"/>
              <a:t>assuming prefetches are completely overlapped with the rest of execution</a:t>
            </a:r>
          </a:p>
        </p:txBody>
      </p:sp>
    </p:spTree>
    <p:extLst>
      <p:ext uri="{BB962C8B-B14F-4D97-AF65-F5344CB8AC3E}">
        <p14:creationId xmlns:p14="http://schemas.microsoft.com/office/powerpoint/2010/main" val="25864950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p>
          <a:p>
            <a:pPr eaLnBrk="1" hangingPunct="1"/>
            <a:endParaRPr lang="en-US" altLang="zh-CN" b="1" dirty="0">
              <a:solidFill>
                <a:srgbClr val="00B0F0"/>
              </a:solidFill>
            </a:endParaRPr>
          </a:p>
          <a:p>
            <a:pPr marL="0" indent="0" eaLnBrk="1" hangingPunct="1">
              <a:buNone/>
            </a:pPr>
            <a:endParaRPr lang="en-US" altLang="zh-CN" b="1" dirty="0">
              <a:solidFill>
                <a:srgbClr val="00B0F0"/>
              </a:solidFill>
            </a:endParaRPr>
          </a:p>
          <a:p>
            <a:pPr eaLnBrk="1" hangingPunct="1">
              <a:buFontTx/>
              <a:buNone/>
            </a:pPr>
            <a:r>
              <a:rPr lang="en-US" altLang="zh-CN" b="1" dirty="0"/>
              <a:t>	</a:t>
            </a:r>
            <a:r>
              <a:rPr lang="en-US" altLang="zh-CN" dirty="0"/>
              <a:t>3 x 100 = 300 iterations</a:t>
            </a:r>
          </a:p>
          <a:p>
            <a:pPr eaLnBrk="1" hangingPunct="1">
              <a:buFontTx/>
              <a:buNone/>
            </a:pPr>
            <a:r>
              <a:rPr lang="en-US" altLang="zh-CN" i="1" dirty="0"/>
              <a:t>	</a:t>
            </a:r>
            <a:r>
              <a:rPr lang="en-US" altLang="zh-CN" dirty="0"/>
              <a:t>251 misses</a:t>
            </a:r>
            <a:endParaRPr lang="en-US" altLang="zh-CN" i="1" dirty="0"/>
          </a:p>
          <a:p>
            <a:pPr eaLnBrk="1" hangingPunct="1">
              <a:buFontTx/>
              <a:buNone/>
            </a:pPr>
            <a:r>
              <a:rPr lang="en-US" altLang="zh-CN" i="1" dirty="0"/>
              <a:t>	</a:t>
            </a:r>
            <a:endParaRPr lang="en-US" altLang="zh-CN" dirty="0"/>
          </a:p>
        </p:txBody>
      </p:sp>
      <p:pic>
        <p:nvPicPr>
          <p:cNvPr id="5" name="Picture 4">
            <a:extLst>
              <a:ext uri="{FF2B5EF4-FFF2-40B4-BE49-F238E27FC236}">
                <a16:creationId xmlns:a16="http://schemas.microsoft.com/office/drawing/2014/main" id="{952065D6-FF48-AE40-8530-2D4BF2348059}"/>
              </a:ext>
            </a:extLst>
          </p:cNvPr>
          <p:cNvPicPr>
            <a:picLocks noChangeAspect="1"/>
          </p:cNvPicPr>
          <p:nvPr/>
        </p:nvPicPr>
        <p:blipFill>
          <a:blip r:embed="rId3"/>
          <a:stretch>
            <a:fillRect/>
          </a:stretch>
        </p:blipFill>
        <p:spPr>
          <a:xfrm>
            <a:off x="866775" y="2214787"/>
            <a:ext cx="7901062" cy="1138013"/>
          </a:xfrm>
          <a:prstGeom prst="rect">
            <a:avLst/>
          </a:prstGeom>
        </p:spPr>
      </p:pic>
    </p:spTree>
    <p:extLst>
      <p:ext uri="{BB962C8B-B14F-4D97-AF65-F5344CB8AC3E}">
        <p14:creationId xmlns:p14="http://schemas.microsoft.com/office/powerpoint/2010/main" val="3782734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p>
          <a:p>
            <a:pPr eaLnBrk="1" hangingPunct="1"/>
            <a:endParaRPr lang="en-US" altLang="zh-CN" b="1" dirty="0">
              <a:solidFill>
                <a:srgbClr val="00B0F0"/>
              </a:solidFill>
            </a:endParaRPr>
          </a:p>
          <a:p>
            <a:pPr marL="0" indent="0" eaLnBrk="1" hangingPunct="1">
              <a:buNone/>
            </a:pPr>
            <a:endParaRPr lang="en-US" altLang="zh-CN" b="1" dirty="0">
              <a:solidFill>
                <a:srgbClr val="00B0F0"/>
              </a:solidFill>
            </a:endParaRPr>
          </a:p>
          <a:p>
            <a:pPr eaLnBrk="1" hangingPunct="1">
              <a:buFontTx/>
              <a:buNone/>
            </a:pPr>
            <a:r>
              <a:rPr lang="en-US" altLang="zh-CN" b="1" dirty="0"/>
              <a:t>	</a:t>
            </a:r>
            <a:r>
              <a:rPr lang="en-US" altLang="zh-CN" dirty="0"/>
              <a:t>3 x 100 = 300 iterations</a:t>
            </a:r>
          </a:p>
          <a:p>
            <a:pPr eaLnBrk="1" hangingPunct="1">
              <a:buFontTx/>
              <a:buNone/>
            </a:pPr>
            <a:r>
              <a:rPr lang="en-US" altLang="zh-CN" i="1" dirty="0"/>
              <a:t>	</a:t>
            </a:r>
            <a:r>
              <a:rPr lang="en-US" altLang="zh-CN" dirty="0"/>
              <a:t>251 misses</a:t>
            </a:r>
          </a:p>
          <a:p>
            <a:pPr eaLnBrk="1" hangingPunct="1">
              <a:buFontTx/>
              <a:buNone/>
            </a:pPr>
            <a:r>
              <a:rPr lang="en-US" altLang="zh-CN" i="1" dirty="0"/>
              <a:t>	</a:t>
            </a:r>
          </a:p>
          <a:p>
            <a:pPr eaLnBrk="1" hangingPunct="1">
              <a:buFontTx/>
              <a:buNone/>
            </a:pPr>
            <a:r>
              <a:rPr lang="en-US" altLang="zh-CN" i="1" dirty="0"/>
              <a:t>	</a:t>
            </a:r>
            <a:r>
              <a:rPr lang="en-US" altLang="zh-CN" dirty="0"/>
              <a:t>300 x 7 + 251 x 100 = 27200 CC</a:t>
            </a:r>
            <a:endParaRPr lang="en-US" altLang="zh-CN" i="1" dirty="0"/>
          </a:p>
          <a:p>
            <a:pPr eaLnBrk="1" hangingPunct="1">
              <a:buFontTx/>
              <a:buNone/>
            </a:pPr>
            <a:r>
              <a:rPr lang="en-US" altLang="zh-CN" i="1" dirty="0"/>
              <a:t>	</a:t>
            </a:r>
            <a:endParaRPr lang="en-US" altLang="zh-CN" dirty="0"/>
          </a:p>
        </p:txBody>
      </p:sp>
      <p:pic>
        <p:nvPicPr>
          <p:cNvPr id="4" name="Picture 3">
            <a:extLst>
              <a:ext uri="{FF2B5EF4-FFF2-40B4-BE49-F238E27FC236}">
                <a16:creationId xmlns:a16="http://schemas.microsoft.com/office/drawing/2014/main" id="{D23B40E3-F8E8-1F4C-B81B-9B5BB86EB360}"/>
              </a:ext>
            </a:extLst>
          </p:cNvPr>
          <p:cNvPicPr>
            <a:picLocks noChangeAspect="1"/>
          </p:cNvPicPr>
          <p:nvPr/>
        </p:nvPicPr>
        <p:blipFill>
          <a:blip r:embed="rId3"/>
          <a:stretch>
            <a:fillRect/>
          </a:stretch>
        </p:blipFill>
        <p:spPr>
          <a:xfrm>
            <a:off x="866775" y="2214787"/>
            <a:ext cx="7901062" cy="1138013"/>
          </a:xfrm>
          <a:prstGeom prst="rect">
            <a:avLst/>
          </a:prstGeom>
        </p:spPr>
      </p:pic>
    </p:spTree>
    <p:extLst>
      <p:ext uri="{BB962C8B-B14F-4D97-AF65-F5344CB8AC3E}">
        <p14:creationId xmlns:p14="http://schemas.microsoft.com/office/powerpoint/2010/main" val="34162219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4C7626-FE35-374D-A387-33DE21B75D7B}"/>
              </a:ext>
            </a:extLst>
          </p:cNvPr>
          <p:cNvPicPr>
            <a:picLocks noChangeAspect="1"/>
          </p:cNvPicPr>
          <p:nvPr/>
        </p:nvPicPr>
        <p:blipFill>
          <a:blip r:embed="rId3"/>
          <a:stretch>
            <a:fillRect/>
          </a:stretch>
        </p:blipFill>
        <p:spPr>
          <a:xfrm>
            <a:off x="866775" y="4487254"/>
            <a:ext cx="7074858" cy="1684946"/>
          </a:xfrm>
          <a:prstGeom prst="rect">
            <a:avLst/>
          </a:prstGeom>
        </p:spPr>
      </p:pic>
      <p:pic>
        <p:nvPicPr>
          <p:cNvPr id="6" name="Picture 5">
            <a:extLst>
              <a:ext uri="{FF2B5EF4-FFF2-40B4-BE49-F238E27FC236}">
                <a16:creationId xmlns:a16="http://schemas.microsoft.com/office/drawing/2014/main" id="{FE1AAB03-F387-4949-824C-4146230C0317}"/>
              </a:ext>
            </a:extLst>
          </p:cNvPr>
          <p:cNvPicPr>
            <a:picLocks noChangeAspect="1"/>
          </p:cNvPicPr>
          <p:nvPr/>
        </p:nvPicPr>
        <p:blipFill>
          <a:blip r:embed="rId4"/>
          <a:stretch>
            <a:fillRect/>
          </a:stretch>
        </p:blipFill>
        <p:spPr>
          <a:xfrm>
            <a:off x="866775" y="2201480"/>
            <a:ext cx="7074858" cy="2218120"/>
          </a:xfrm>
          <a:prstGeom prst="rect">
            <a:avLst/>
          </a:prstGeom>
        </p:spPr>
      </p:pic>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p>
          <a:p>
            <a:pPr eaLnBrk="1" hangingPunct="1"/>
            <a:endParaRPr lang="en-US" altLang="zh-CN" b="1" dirty="0">
              <a:solidFill>
                <a:srgbClr val="00B0F0"/>
              </a:solidFill>
            </a:endParaRPr>
          </a:p>
          <a:p>
            <a:pPr marL="0" indent="0" eaLnBrk="1" hangingPunct="1">
              <a:buNone/>
            </a:pPr>
            <a:endParaRPr lang="en-US" altLang="zh-CN" b="1" dirty="0">
              <a:solidFill>
                <a:srgbClr val="00B0F0"/>
              </a:solidFill>
            </a:endParaRPr>
          </a:p>
          <a:p>
            <a:pPr eaLnBrk="1" hangingPunct="1">
              <a:buFontTx/>
              <a:buNone/>
            </a:pPr>
            <a:r>
              <a:rPr lang="en-US" altLang="zh-CN" i="1" dirty="0"/>
              <a:t>	</a:t>
            </a:r>
            <a:endParaRPr lang="en-US" altLang="zh-CN" dirty="0"/>
          </a:p>
        </p:txBody>
      </p:sp>
      <p:sp>
        <p:nvSpPr>
          <p:cNvPr id="7" name="Text Box 7">
            <a:extLst>
              <a:ext uri="{FF2B5EF4-FFF2-40B4-BE49-F238E27FC236}">
                <a16:creationId xmlns:a16="http://schemas.microsoft.com/office/drawing/2014/main" id="{6A108574-BB88-374A-BCB0-A25865416B7E}"/>
              </a:ext>
            </a:extLst>
          </p:cNvPr>
          <p:cNvSpPr txBox="1">
            <a:spLocks noChangeArrowheads="1"/>
          </p:cNvSpPr>
          <p:nvPr/>
        </p:nvSpPr>
        <p:spPr bwMode="auto">
          <a:xfrm>
            <a:off x="5907102" y="2140803"/>
            <a:ext cx="203453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100 iterations</a:t>
            </a:r>
          </a:p>
          <a:p>
            <a:pPr eaLnBrk="1" hangingPunct="1"/>
            <a:r>
              <a:rPr lang="en-US" altLang="zh-CN" sz="2400" dirty="0">
                <a:solidFill>
                  <a:srgbClr val="00B0F0"/>
                </a:solidFill>
              </a:rPr>
              <a:t>11 misses</a:t>
            </a:r>
          </a:p>
        </p:txBody>
      </p:sp>
      <p:sp>
        <p:nvSpPr>
          <p:cNvPr id="8" name="Text Box 7">
            <a:extLst>
              <a:ext uri="{FF2B5EF4-FFF2-40B4-BE49-F238E27FC236}">
                <a16:creationId xmlns:a16="http://schemas.microsoft.com/office/drawing/2014/main" id="{E7D8716E-378A-FC4B-902E-1845BCED1950}"/>
              </a:ext>
            </a:extLst>
          </p:cNvPr>
          <p:cNvSpPr txBox="1">
            <a:spLocks noChangeArrowheads="1"/>
          </p:cNvSpPr>
          <p:nvPr/>
        </p:nvSpPr>
        <p:spPr bwMode="auto">
          <a:xfrm>
            <a:off x="6477000" y="4731603"/>
            <a:ext cx="203453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200 iterations</a:t>
            </a:r>
          </a:p>
          <a:p>
            <a:pPr eaLnBrk="1" hangingPunct="1"/>
            <a:r>
              <a:rPr lang="en-US" altLang="zh-CN" sz="2400" dirty="0">
                <a:solidFill>
                  <a:srgbClr val="00B0F0"/>
                </a:solidFill>
              </a:rPr>
              <a:t>8 misses</a:t>
            </a:r>
          </a:p>
        </p:txBody>
      </p:sp>
    </p:spTree>
    <p:extLst>
      <p:ext uri="{BB962C8B-B14F-4D97-AF65-F5344CB8AC3E}">
        <p14:creationId xmlns:p14="http://schemas.microsoft.com/office/powerpoint/2010/main" val="18688442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4C7626-FE35-374D-A387-33DE21B75D7B}"/>
              </a:ext>
            </a:extLst>
          </p:cNvPr>
          <p:cNvPicPr>
            <a:picLocks noChangeAspect="1"/>
          </p:cNvPicPr>
          <p:nvPr/>
        </p:nvPicPr>
        <p:blipFill>
          <a:blip r:embed="rId3"/>
          <a:stretch>
            <a:fillRect/>
          </a:stretch>
        </p:blipFill>
        <p:spPr>
          <a:xfrm>
            <a:off x="866775" y="4487254"/>
            <a:ext cx="7074858" cy="1684946"/>
          </a:xfrm>
          <a:prstGeom prst="rect">
            <a:avLst/>
          </a:prstGeom>
        </p:spPr>
      </p:pic>
      <p:pic>
        <p:nvPicPr>
          <p:cNvPr id="6" name="Picture 5">
            <a:extLst>
              <a:ext uri="{FF2B5EF4-FFF2-40B4-BE49-F238E27FC236}">
                <a16:creationId xmlns:a16="http://schemas.microsoft.com/office/drawing/2014/main" id="{FE1AAB03-F387-4949-824C-4146230C0317}"/>
              </a:ext>
            </a:extLst>
          </p:cNvPr>
          <p:cNvPicPr>
            <a:picLocks noChangeAspect="1"/>
          </p:cNvPicPr>
          <p:nvPr/>
        </p:nvPicPr>
        <p:blipFill>
          <a:blip r:embed="rId4"/>
          <a:stretch>
            <a:fillRect/>
          </a:stretch>
        </p:blipFill>
        <p:spPr>
          <a:xfrm>
            <a:off x="866775" y="2201480"/>
            <a:ext cx="7074858" cy="2218120"/>
          </a:xfrm>
          <a:prstGeom prst="rect">
            <a:avLst/>
          </a:prstGeom>
        </p:spPr>
      </p:pic>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a:t>
            </a:r>
          </a:p>
          <a:p>
            <a:pPr eaLnBrk="1" hangingPunct="1"/>
            <a:endParaRPr lang="en-US" altLang="zh-CN" b="1" dirty="0">
              <a:solidFill>
                <a:srgbClr val="00B0F0"/>
              </a:solidFill>
            </a:endParaRPr>
          </a:p>
          <a:p>
            <a:pPr marL="0" indent="0" eaLnBrk="1" hangingPunct="1">
              <a:buNone/>
            </a:pPr>
            <a:endParaRPr lang="en-US" altLang="zh-CN" b="1" dirty="0">
              <a:solidFill>
                <a:srgbClr val="00B0F0"/>
              </a:solidFill>
            </a:endParaRPr>
          </a:p>
          <a:p>
            <a:pPr eaLnBrk="1" hangingPunct="1">
              <a:buFontTx/>
              <a:buNone/>
            </a:pPr>
            <a:r>
              <a:rPr lang="en-US" altLang="zh-CN" i="1" dirty="0"/>
              <a:t>	</a:t>
            </a:r>
            <a:endParaRPr lang="en-US" altLang="zh-CN" dirty="0"/>
          </a:p>
        </p:txBody>
      </p:sp>
      <p:sp>
        <p:nvSpPr>
          <p:cNvPr id="7" name="Text Box 7">
            <a:extLst>
              <a:ext uri="{FF2B5EF4-FFF2-40B4-BE49-F238E27FC236}">
                <a16:creationId xmlns:a16="http://schemas.microsoft.com/office/drawing/2014/main" id="{6A108574-BB88-374A-BCB0-A25865416B7E}"/>
              </a:ext>
            </a:extLst>
          </p:cNvPr>
          <p:cNvSpPr txBox="1">
            <a:spLocks noChangeArrowheads="1"/>
          </p:cNvSpPr>
          <p:nvPr/>
        </p:nvSpPr>
        <p:spPr bwMode="auto">
          <a:xfrm>
            <a:off x="5907102" y="2140803"/>
            <a:ext cx="137851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900 CC</a:t>
            </a:r>
          </a:p>
          <a:p>
            <a:pPr eaLnBrk="1" hangingPunct="1"/>
            <a:r>
              <a:rPr lang="en-US" altLang="zh-CN" sz="2400" dirty="0">
                <a:solidFill>
                  <a:srgbClr val="00B0F0"/>
                </a:solidFill>
              </a:rPr>
              <a:t>1100 CC</a:t>
            </a:r>
          </a:p>
        </p:txBody>
      </p:sp>
      <p:sp>
        <p:nvSpPr>
          <p:cNvPr id="8" name="Text Box 7">
            <a:extLst>
              <a:ext uri="{FF2B5EF4-FFF2-40B4-BE49-F238E27FC236}">
                <a16:creationId xmlns:a16="http://schemas.microsoft.com/office/drawing/2014/main" id="{E7D8716E-378A-FC4B-902E-1845BCED1950}"/>
              </a:ext>
            </a:extLst>
          </p:cNvPr>
          <p:cNvSpPr txBox="1">
            <a:spLocks noChangeArrowheads="1"/>
          </p:cNvSpPr>
          <p:nvPr/>
        </p:nvSpPr>
        <p:spPr bwMode="auto">
          <a:xfrm>
            <a:off x="6477000" y="4731603"/>
            <a:ext cx="139974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1600 CC</a:t>
            </a:r>
          </a:p>
          <a:p>
            <a:pPr eaLnBrk="1" hangingPunct="1"/>
            <a:r>
              <a:rPr lang="en-US" altLang="zh-CN" sz="2400" dirty="0">
                <a:solidFill>
                  <a:srgbClr val="00B0F0"/>
                </a:solidFill>
              </a:rPr>
              <a:t>800 CC</a:t>
            </a:r>
          </a:p>
        </p:txBody>
      </p:sp>
    </p:spTree>
    <p:extLst>
      <p:ext uri="{BB962C8B-B14F-4D97-AF65-F5344CB8AC3E}">
        <p14:creationId xmlns:p14="http://schemas.microsoft.com/office/powerpoint/2010/main" val="24775560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2" name="Rectangle 3"/>
          <p:cNvSpPr>
            <a:spLocks noGrp="1" noChangeArrowheads="1"/>
          </p:cNvSpPr>
          <p:nvPr>
            <p:ph type="body" idx="1"/>
          </p:nvPr>
        </p:nvSpPr>
        <p:spPr>
          <a:xfrm>
            <a:off x="457200" y="1600200"/>
            <a:ext cx="8915400" cy="5257800"/>
          </a:xfrm>
        </p:spPr>
        <p:txBody>
          <a:bodyPr/>
          <a:lstStyle/>
          <a:p>
            <a:pPr eaLnBrk="1" hangingPunct="1"/>
            <a:r>
              <a:rPr lang="en-US" altLang="zh-CN" b="1" dirty="0"/>
              <a:t>Example: 4400 clock cycles</a:t>
            </a:r>
          </a:p>
          <a:p>
            <a:pPr eaLnBrk="1" hangingPunct="1"/>
            <a:endParaRPr lang="en-US" altLang="zh-CN" b="1" dirty="0">
              <a:solidFill>
                <a:srgbClr val="00B0F0"/>
              </a:solidFill>
            </a:endParaRPr>
          </a:p>
          <a:p>
            <a:pPr marL="0" indent="0" eaLnBrk="1" hangingPunct="1">
              <a:buNone/>
            </a:pPr>
            <a:endParaRPr lang="en-US" altLang="zh-CN" b="1" dirty="0">
              <a:solidFill>
                <a:srgbClr val="00B0F0"/>
              </a:solidFill>
            </a:endParaRPr>
          </a:p>
          <a:p>
            <a:pPr eaLnBrk="1" hangingPunct="1">
              <a:buFontTx/>
              <a:buNone/>
            </a:pPr>
            <a:r>
              <a:rPr lang="en-US" altLang="zh-CN" i="1" dirty="0"/>
              <a:t>	</a:t>
            </a:r>
            <a:endParaRPr lang="en-US" altLang="zh-CN" dirty="0"/>
          </a:p>
        </p:txBody>
      </p:sp>
      <p:pic>
        <p:nvPicPr>
          <p:cNvPr id="5" name="Picture 4">
            <a:extLst>
              <a:ext uri="{FF2B5EF4-FFF2-40B4-BE49-F238E27FC236}">
                <a16:creationId xmlns:a16="http://schemas.microsoft.com/office/drawing/2014/main" id="{DA4C7626-FE35-374D-A387-33DE21B75D7B}"/>
              </a:ext>
            </a:extLst>
          </p:cNvPr>
          <p:cNvPicPr>
            <a:picLocks noChangeAspect="1"/>
          </p:cNvPicPr>
          <p:nvPr/>
        </p:nvPicPr>
        <p:blipFill>
          <a:blip r:embed="rId3"/>
          <a:stretch>
            <a:fillRect/>
          </a:stretch>
        </p:blipFill>
        <p:spPr>
          <a:xfrm>
            <a:off x="866775" y="4487254"/>
            <a:ext cx="7074858" cy="1684946"/>
          </a:xfrm>
          <a:prstGeom prst="rect">
            <a:avLst/>
          </a:prstGeom>
        </p:spPr>
      </p:pic>
      <p:pic>
        <p:nvPicPr>
          <p:cNvPr id="6" name="Picture 5">
            <a:extLst>
              <a:ext uri="{FF2B5EF4-FFF2-40B4-BE49-F238E27FC236}">
                <a16:creationId xmlns:a16="http://schemas.microsoft.com/office/drawing/2014/main" id="{FE1AAB03-F387-4949-824C-4146230C0317}"/>
              </a:ext>
            </a:extLst>
          </p:cNvPr>
          <p:cNvPicPr>
            <a:picLocks noChangeAspect="1"/>
          </p:cNvPicPr>
          <p:nvPr/>
        </p:nvPicPr>
        <p:blipFill>
          <a:blip r:embed="rId4"/>
          <a:stretch>
            <a:fillRect/>
          </a:stretch>
        </p:blipFill>
        <p:spPr>
          <a:xfrm>
            <a:off x="866775" y="2201480"/>
            <a:ext cx="7074858" cy="2218120"/>
          </a:xfrm>
          <a:prstGeom prst="rect">
            <a:avLst/>
          </a:prstGeom>
        </p:spPr>
      </p:pic>
      <p:sp>
        <p:nvSpPr>
          <p:cNvPr id="32771" name="Rectangle 2"/>
          <p:cNvSpPr>
            <a:spLocks noGrp="1" noChangeArrowheads="1"/>
          </p:cNvSpPr>
          <p:nvPr>
            <p:ph type="title"/>
          </p:nvPr>
        </p:nvSpPr>
        <p:spPr/>
        <p:txBody>
          <a:bodyPr/>
          <a:lstStyle/>
          <a:p>
            <a:pPr eaLnBrk="1" hangingPunct="1"/>
            <a:r>
              <a:rPr lang="en-US" altLang="zh-CN" sz="4000" dirty="0" err="1"/>
              <a:t>Opt</a:t>
            </a:r>
            <a:r>
              <a:rPr lang="en-US" altLang="zh-CN" sz="4000" dirty="0"/>
              <a:t> #9: Compiler Prefetching</a:t>
            </a:r>
          </a:p>
        </p:txBody>
      </p:sp>
      <p:sp>
        <p:nvSpPr>
          <p:cNvPr id="7" name="Text Box 7">
            <a:extLst>
              <a:ext uri="{FF2B5EF4-FFF2-40B4-BE49-F238E27FC236}">
                <a16:creationId xmlns:a16="http://schemas.microsoft.com/office/drawing/2014/main" id="{6A108574-BB88-374A-BCB0-A25865416B7E}"/>
              </a:ext>
            </a:extLst>
          </p:cNvPr>
          <p:cNvSpPr txBox="1">
            <a:spLocks noChangeArrowheads="1"/>
          </p:cNvSpPr>
          <p:nvPr/>
        </p:nvSpPr>
        <p:spPr bwMode="auto">
          <a:xfrm>
            <a:off x="5907102" y="2140803"/>
            <a:ext cx="137851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900 CC</a:t>
            </a:r>
          </a:p>
          <a:p>
            <a:pPr eaLnBrk="1" hangingPunct="1"/>
            <a:r>
              <a:rPr lang="en-US" altLang="zh-CN" sz="2400" dirty="0">
                <a:solidFill>
                  <a:srgbClr val="00B0F0"/>
                </a:solidFill>
              </a:rPr>
              <a:t>1100 CC</a:t>
            </a:r>
          </a:p>
        </p:txBody>
      </p:sp>
      <p:sp>
        <p:nvSpPr>
          <p:cNvPr id="8" name="Text Box 7">
            <a:extLst>
              <a:ext uri="{FF2B5EF4-FFF2-40B4-BE49-F238E27FC236}">
                <a16:creationId xmlns:a16="http://schemas.microsoft.com/office/drawing/2014/main" id="{E7D8716E-378A-FC4B-902E-1845BCED1950}"/>
              </a:ext>
            </a:extLst>
          </p:cNvPr>
          <p:cNvSpPr txBox="1">
            <a:spLocks noChangeArrowheads="1"/>
          </p:cNvSpPr>
          <p:nvPr/>
        </p:nvSpPr>
        <p:spPr bwMode="auto">
          <a:xfrm>
            <a:off x="6477000" y="4731603"/>
            <a:ext cx="139974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a:solidFill>
                  <a:srgbClr val="00B0F0"/>
                </a:solidFill>
              </a:rPr>
              <a:t>1600 CC</a:t>
            </a:r>
          </a:p>
          <a:p>
            <a:pPr eaLnBrk="1" hangingPunct="1"/>
            <a:r>
              <a:rPr lang="en-US" altLang="zh-CN" sz="2400" dirty="0">
                <a:solidFill>
                  <a:srgbClr val="00B0F0"/>
                </a:solidFill>
              </a:rPr>
              <a:t>800 CC</a:t>
            </a:r>
          </a:p>
        </p:txBody>
      </p:sp>
    </p:spTree>
    <p:extLst>
      <p:ext uri="{BB962C8B-B14F-4D97-AF65-F5344CB8AC3E}">
        <p14:creationId xmlns:p14="http://schemas.microsoft.com/office/powerpoint/2010/main" val="2314047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t>Use HBM as L4 cache</a:t>
            </a:r>
          </a:p>
        </p:txBody>
      </p:sp>
      <p:pic>
        <p:nvPicPr>
          <p:cNvPr id="9" name="Picture 8">
            <a:extLst>
              <a:ext uri="{FF2B5EF4-FFF2-40B4-BE49-F238E27FC236}">
                <a16:creationId xmlns:a16="http://schemas.microsoft.com/office/drawing/2014/main" id="{F00E219F-B6D9-534F-AC56-0391D395E03F}"/>
              </a:ext>
            </a:extLst>
          </p:cNvPr>
          <p:cNvPicPr>
            <a:picLocks noChangeAspect="1"/>
          </p:cNvPicPr>
          <p:nvPr/>
        </p:nvPicPr>
        <p:blipFill>
          <a:blip r:embed="rId3"/>
          <a:stretch>
            <a:fillRect/>
          </a:stretch>
        </p:blipFill>
        <p:spPr>
          <a:xfrm>
            <a:off x="0" y="2286000"/>
            <a:ext cx="9144000" cy="3173138"/>
          </a:xfrm>
          <a:prstGeom prst="rect">
            <a:avLst/>
          </a:prstGeom>
        </p:spPr>
      </p:pic>
    </p:spTree>
    <p:extLst>
      <p:ext uri="{BB962C8B-B14F-4D97-AF65-F5344CB8AC3E}">
        <p14:creationId xmlns:p14="http://schemas.microsoft.com/office/powerpoint/2010/main" val="35136355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t>Use HBM as L4 cache</a:t>
            </a:r>
          </a:p>
          <a:p>
            <a:pPr eaLnBrk="1" hangingPunct="1"/>
            <a:r>
              <a:rPr lang="en-US" altLang="zh-CN" dirty="0"/>
              <a:t>Potentially large volume of tags</a:t>
            </a:r>
          </a:p>
          <a:p>
            <a:pPr eaLnBrk="1" hangingPunct="1">
              <a:buFontTx/>
              <a:buNone/>
            </a:pPr>
            <a:r>
              <a:rPr lang="en-US" altLang="zh-CN" dirty="0"/>
              <a:t>	given 1 GiB L4 cache</a:t>
            </a:r>
          </a:p>
          <a:p>
            <a:pPr eaLnBrk="1" hangingPunct="1">
              <a:buFontTx/>
              <a:buNone/>
            </a:pPr>
            <a:r>
              <a:rPr lang="en-US" altLang="zh-CN" dirty="0"/>
              <a:t>	64B block size </a:t>
            </a:r>
            <a:r>
              <a:rPr lang="en-US" altLang="zh-CN" dirty="0">
                <a:sym typeface="Wingdings" pitchFamily="2" charset="2"/>
              </a:rPr>
              <a:t> 96 MiB of tags</a:t>
            </a:r>
          </a:p>
          <a:p>
            <a:pPr eaLnBrk="1" hangingPunct="1">
              <a:buFontTx/>
              <a:buNone/>
            </a:pPr>
            <a:r>
              <a:rPr lang="en-US" altLang="zh-CN" dirty="0">
                <a:sym typeface="Wingdings" pitchFamily="2" charset="2"/>
              </a:rPr>
              <a:t>	4</a:t>
            </a:r>
            <a:r>
              <a:rPr lang="zh-CN" altLang="en-US" dirty="0">
                <a:sym typeface="Wingdings" pitchFamily="2" charset="2"/>
              </a:rPr>
              <a:t> </a:t>
            </a:r>
            <a:r>
              <a:rPr lang="en-US" altLang="zh-CN" dirty="0">
                <a:sym typeface="Wingdings" pitchFamily="2" charset="2"/>
              </a:rPr>
              <a:t>KiB block size  1 MiB of tags</a:t>
            </a:r>
            <a:endParaRPr lang="en-US" altLang="zh-CN" dirty="0"/>
          </a:p>
        </p:txBody>
      </p:sp>
    </p:spTree>
    <p:extLst>
      <p:ext uri="{BB962C8B-B14F-4D97-AF65-F5344CB8AC3E}">
        <p14:creationId xmlns:p14="http://schemas.microsoft.com/office/powerpoint/2010/main" val="30911913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t>Use HBM as L4 cache</a:t>
            </a:r>
          </a:p>
          <a:p>
            <a:pPr eaLnBrk="1" hangingPunct="1"/>
            <a:r>
              <a:rPr lang="en-US" altLang="zh-CN" dirty="0"/>
              <a:t>Potentially large volume of tags</a:t>
            </a:r>
          </a:p>
          <a:p>
            <a:pPr eaLnBrk="1" hangingPunct="1">
              <a:buFontTx/>
              <a:buNone/>
            </a:pPr>
            <a:r>
              <a:rPr lang="en-US" altLang="zh-CN" dirty="0"/>
              <a:t>	given 1 GiB L4 cache</a:t>
            </a:r>
          </a:p>
          <a:p>
            <a:pPr eaLnBrk="1" hangingPunct="1">
              <a:buFontTx/>
              <a:buNone/>
            </a:pPr>
            <a:r>
              <a:rPr lang="en-US" altLang="zh-CN" dirty="0"/>
              <a:t>	64B block size </a:t>
            </a:r>
            <a:r>
              <a:rPr lang="en-US" altLang="zh-CN" dirty="0">
                <a:sym typeface="Wingdings" pitchFamily="2" charset="2"/>
              </a:rPr>
              <a:t> 96 MiB of tags</a:t>
            </a:r>
          </a:p>
          <a:p>
            <a:pPr eaLnBrk="1" hangingPunct="1">
              <a:buFontTx/>
              <a:buNone/>
            </a:pPr>
            <a:r>
              <a:rPr lang="en-US" altLang="zh-CN" dirty="0">
                <a:sym typeface="Wingdings" pitchFamily="2" charset="2"/>
              </a:rPr>
              <a:t>	4</a:t>
            </a:r>
            <a:r>
              <a:rPr lang="zh-CN" altLang="en-US" dirty="0">
                <a:sym typeface="Wingdings" pitchFamily="2" charset="2"/>
              </a:rPr>
              <a:t> </a:t>
            </a:r>
            <a:r>
              <a:rPr lang="en-US" altLang="zh-CN" dirty="0">
                <a:sym typeface="Wingdings" pitchFamily="2" charset="2"/>
              </a:rPr>
              <a:t>KiB block size  1 MiB of tags</a:t>
            </a:r>
            <a:endParaRPr lang="en-US" altLang="zh-CN" dirty="0"/>
          </a:p>
          <a:p>
            <a:pPr eaLnBrk="1" hangingPunct="1"/>
            <a:r>
              <a:rPr lang="en-US" altLang="zh-CN" dirty="0"/>
              <a:t>Require two accesses to</a:t>
            </a:r>
            <a:r>
              <a:rPr lang="zh-CN" altLang="en-US" dirty="0"/>
              <a:t> </a:t>
            </a:r>
            <a:r>
              <a:rPr lang="en-US" altLang="zh-CN" dirty="0"/>
              <a:t>DRAM for each L4 access</a:t>
            </a:r>
            <a:endParaRPr lang="en-US" altLang="zh-CN" dirty="0">
              <a:solidFill>
                <a:srgbClr val="00B0F0"/>
              </a:solidFill>
            </a:endParaRPr>
          </a:p>
          <a:p>
            <a:pPr eaLnBrk="1" hangingPunct="1">
              <a:buFontTx/>
              <a:buNone/>
            </a:pPr>
            <a:r>
              <a:rPr lang="en-US" altLang="zh-CN" dirty="0"/>
              <a:t>	one for tags</a:t>
            </a:r>
          </a:p>
          <a:p>
            <a:pPr eaLnBrk="1" hangingPunct="1">
              <a:buFontTx/>
              <a:buNone/>
            </a:pPr>
            <a:r>
              <a:rPr lang="en-US" altLang="zh-CN" dirty="0"/>
              <a:t>	one for data</a:t>
            </a:r>
          </a:p>
        </p:txBody>
      </p:sp>
    </p:spTree>
    <p:extLst>
      <p:ext uri="{BB962C8B-B14F-4D97-AF65-F5344CB8AC3E}">
        <p14:creationId xmlns:p14="http://schemas.microsoft.com/office/powerpoint/2010/main" val="270333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ltLang="zh-CN" dirty="0" err="1"/>
              <a:t>Opt</a:t>
            </a:r>
            <a:r>
              <a:rPr lang="en-US" altLang="zh-CN" dirty="0"/>
              <a:t> #1: Small and Simple First-Level Caches</a:t>
            </a:r>
          </a:p>
        </p:txBody>
      </p:sp>
      <p:sp>
        <p:nvSpPr>
          <p:cNvPr id="22531" name="Rectangle 3"/>
          <p:cNvSpPr>
            <a:spLocks noGrp="1" noChangeArrowheads="1"/>
          </p:cNvSpPr>
          <p:nvPr>
            <p:ph type="body" idx="1"/>
          </p:nvPr>
        </p:nvSpPr>
        <p:spPr/>
        <p:txBody>
          <a:bodyPr/>
          <a:lstStyle/>
          <a:p>
            <a:pPr eaLnBrk="1" hangingPunct="1">
              <a:lnSpc>
                <a:spcPct val="90000"/>
              </a:lnSpc>
            </a:pPr>
            <a:r>
              <a:rPr lang="en-US" altLang="zh-CN" b="1" dirty="0"/>
              <a:t>Small size</a:t>
            </a:r>
          </a:p>
          <a:p>
            <a:pPr eaLnBrk="1" hangingPunct="1">
              <a:lnSpc>
                <a:spcPct val="90000"/>
              </a:lnSpc>
              <a:buFontTx/>
              <a:buNone/>
            </a:pPr>
            <a:r>
              <a:rPr lang="en-US" altLang="zh-CN" b="1" dirty="0"/>
              <a:t>	</a:t>
            </a:r>
            <a:r>
              <a:rPr lang="en-US" altLang="zh-CN" dirty="0"/>
              <a:t>support a fast clock cycle</a:t>
            </a:r>
          </a:p>
          <a:p>
            <a:pPr eaLnBrk="1" hangingPunct="1">
              <a:lnSpc>
                <a:spcPct val="90000"/>
              </a:lnSpc>
              <a:buFontTx/>
              <a:buNone/>
            </a:pPr>
            <a:r>
              <a:rPr lang="en-US" altLang="zh-CN" b="1" dirty="0"/>
              <a:t>	</a:t>
            </a:r>
            <a:r>
              <a:rPr lang="en-US" altLang="zh-CN" dirty="0"/>
              <a:t>reduce power</a:t>
            </a:r>
          </a:p>
          <a:p>
            <a:pPr eaLnBrk="1" hangingPunct="1">
              <a:lnSpc>
                <a:spcPct val="90000"/>
              </a:lnSpc>
              <a:buFontTx/>
              <a:buNone/>
            </a:pPr>
            <a:endParaRPr lang="en-US" altLang="zh-CN" b="1" dirty="0"/>
          </a:p>
          <a:p>
            <a:pPr eaLnBrk="1" hangingPunct="1">
              <a:lnSpc>
                <a:spcPct val="90000"/>
              </a:lnSpc>
            </a:pPr>
            <a:r>
              <a:rPr lang="en-US" altLang="zh-CN" b="1" dirty="0"/>
              <a:t>Lower associativity</a:t>
            </a:r>
          </a:p>
          <a:p>
            <a:pPr eaLnBrk="1" hangingPunct="1">
              <a:lnSpc>
                <a:spcPct val="90000"/>
              </a:lnSpc>
              <a:buFontTx/>
              <a:buNone/>
            </a:pPr>
            <a:r>
              <a:rPr lang="en-US" altLang="zh-CN" b="1" dirty="0"/>
              <a:t>	</a:t>
            </a:r>
            <a:r>
              <a:rPr lang="en-US" altLang="zh-CN" dirty="0"/>
              <a:t>reduce both hit time and power</a:t>
            </a:r>
          </a:p>
          <a:p>
            <a:pPr eaLnBrk="1" hangingPunct="1">
              <a:lnSpc>
                <a:spcPct val="90000"/>
              </a:lnSpc>
              <a:buFontTx/>
              <a:buNone/>
            </a:pPr>
            <a:r>
              <a:rPr lang="en-US" altLang="zh-CN" b="1" dirty="0"/>
              <a:t>	</a:t>
            </a:r>
            <a:r>
              <a:rPr lang="en-US" altLang="zh-CN" sz="2800" dirty="0"/>
              <a:t>(direct-mapped caches can overlap the tag check with the transmission of the data,</a:t>
            </a:r>
          </a:p>
          <a:p>
            <a:pPr eaLnBrk="1" hangingPunct="1">
              <a:lnSpc>
                <a:spcPct val="90000"/>
              </a:lnSpc>
              <a:buFontTx/>
              <a:buNone/>
            </a:pPr>
            <a:r>
              <a:rPr lang="en-US" altLang="zh-CN" sz="2800" dirty="0"/>
              <a:t>	there’s only one piece of data for each index)</a:t>
            </a:r>
            <a:endParaRPr lang="en-US" altLang="zh-CN" sz="2800" b="1"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solidFill>
                  <a:srgbClr val="00B0F0"/>
                </a:solidFill>
              </a:rPr>
              <a:t>Optimization 1: place tags and data in the same row</a:t>
            </a:r>
          </a:p>
          <a:p>
            <a:pPr eaLnBrk="1" hangingPunct="1">
              <a:buFontTx/>
              <a:buNone/>
            </a:pPr>
            <a:r>
              <a:rPr lang="en-US" altLang="zh-CN" dirty="0"/>
              <a:t>	albeit a long time to open a row</a:t>
            </a:r>
          </a:p>
          <a:p>
            <a:pPr eaLnBrk="1" hangingPunct="1">
              <a:buFontTx/>
              <a:buNone/>
            </a:pPr>
            <a:r>
              <a:rPr lang="en-US" altLang="zh-CN" dirty="0"/>
              <a:t>	1/3 time to access an opened row;</a:t>
            </a:r>
            <a:endParaRPr lang="en-US" altLang="zh-CN" dirty="0">
              <a:sym typeface="Wingdings" pitchFamily="2" charset="2"/>
            </a:endParaRPr>
          </a:p>
          <a:p>
            <a:pPr eaLnBrk="1" hangingPunct="1">
              <a:buFontTx/>
              <a:buNone/>
            </a:pPr>
            <a:r>
              <a:rPr lang="en-US" altLang="zh-CN" dirty="0">
                <a:sym typeface="Wingdings" pitchFamily="2" charset="2"/>
              </a:rPr>
              <a:t>	access tag first, then data if tag hit;</a:t>
            </a:r>
            <a:endParaRPr lang="en-US" altLang="zh-CN" dirty="0"/>
          </a:p>
        </p:txBody>
      </p:sp>
    </p:spTree>
    <p:extLst>
      <p:ext uri="{BB962C8B-B14F-4D97-AF65-F5344CB8AC3E}">
        <p14:creationId xmlns:p14="http://schemas.microsoft.com/office/powerpoint/2010/main" val="12423254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solidFill>
                  <a:srgbClr val="00B0F0"/>
                </a:solidFill>
              </a:rPr>
              <a:t>Optimization 2: alloy cache</a:t>
            </a:r>
          </a:p>
          <a:p>
            <a:pPr eaLnBrk="1" hangingPunct="1">
              <a:buFontTx/>
              <a:buNone/>
            </a:pPr>
            <a:r>
              <a:rPr lang="en-US" altLang="zh-CN" dirty="0"/>
              <a:t>	mold tag and data together</a:t>
            </a:r>
          </a:p>
          <a:p>
            <a:pPr eaLnBrk="1" hangingPunct="1">
              <a:buFontTx/>
              <a:buNone/>
            </a:pPr>
            <a:r>
              <a:rPr lang="en-US" altLang="zh-CN" dirty="0"/>
              <a:t>	direct mapped cache structure</a:t>
            </a:r>
          </a:p>
          <a:p>
            <a:pPr eaLnBrk="1" hangingPunct="1">
              <a:buFontTx/>
              <a:buNone/>
            </a:pPr>
            <a:r>
              <a:rPr lang="en-US" altLang="zh-CN" dirty="0"/>
              <a:t>	single HBM cycle for access: directly index HBM cache and do a burst transfer of both tag and data</a:t>
            </a:r>
            <a:endParaRPr lang="en-US" altLang="zh-CN" dirty="0">
              <a:sym typeface="Wingdings" pitchFamily="2" charset="2"/>
            </a:endParaRPr>
          </a:p>
        </p:txBody>
      </p:sp>
    </p:spTree>
    <p:extLst>
      <p:ext uri="{BB962C8B-B14F-4D97-AF65-F5344CB8AC3E}">
        <p14:creationId xmlns:p14="http://schemas.microsoft.com/office/powerpoint/2010/main" val="33295237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dirty="0" err="1"/>
              <a:t>Opt</a:t>
            </a:r>
            <a:r>
              <a:rPr lang="en-US" altLang="zh-CN" dirty="0"/>
              <a:t> #10: HBM</a:t>
            </a:r>
          </a:p>
        </p:txBody>
      </p:sp>
      <p:sp>
        <p:nvSpPr>
          <p:cNvPr id="28675" name="Rectangle 3"/>
          <p:cNvSpPr>
            <a:spLocks noGrp="1" noChangeArrowheads="1"/>
          </p:cNvSpPr>
          <p:nvPr>
            <p:ph type="body" idx="1"/>
          </p:nvPr>
        </p:nvSpPr>
        <p:spPr/>
        <p:txBody>
          <a:bodyPr/>
          <a:lstStyle/>
          <a:p>
            <a:pPr eaLnBrk="1" hangingPunct="1"/>
            <a:r>
              <a:rPr lang="en-US" altLang="zh-CN" dirty="0">
                <a:solidFill>
                  <a:srgbClr val="00B0F0"/>
                </a:solidFill>
              </a:rPr>
              <a:t>HBM</a:t>
            </a:r>
            <a:r>
              <a:rPr lang="zh-CN" altLang="en-US" dirty="0">
                <a:solidFill>
                  <a:srgbClr val="00B0F0"/>
                </a:solidFill>
              </a:rPr>
              <a:t> </a:t>
            </a:r>
            <a:r>
              <a:rPr lang="en-US" altLang="zh-CN" dirty="0">
                <a:solidFill>
                  <a:srgbClr val="00B0F0"/>
                </a:solidFill>
              </a:rPr>
              <a:t>miss requires two DRAM accesses</a:t>
            </a:r>
          </a:p>
          <a:p>
            <a:pPr eaLnBrk="1" hangingPunct="1">
              <a:buFontTx/>
              <a:buNone/>
            </a:pPr>
            <a:r>
              <a:rPr lang="en-US" altLang="zh-CN" dirty="0"/>
              <a:t>	one to get the initial tag</a:t>
            </a:r>
            <a:endParaRPr lang="en-US" altLang="zh-CN" dirty="0">
              <a:sym typeface="Wingdings" pitchFamily="2" charset="2"/>
            </a:endParaRPr>
          </a:p>
          <a:p>
            <a:pPr eaLnBrk="1" hangingPunct="1">
              <a:buFontTx/>
              <a:buNone/>
            </a:pPr>
            <a:r>
              <a:rPr lang="en-US" altLang="zh-CN" dirty="0">
                <a:sym typeface="Wingdings" pitchFamily="2" charset="2"/>
              </a:rPr>
              <a:t>	one</a:t>
            </a:r>
            <a:r>
              <a:rPr lang="zh-CN" altLang="en-US" dirty="0">
                <a:sym typeface="Wingdings" pitchFamily="2" charset="2"/>
              </a:rPr>
              <a:t> </a:t>
            </a:r>
            <a:r>
              <a:rPr lang="en-US" altLang="zh-CN" dirty="0">
                <a:sym typeface="Wingdings" pitchFamily="2" charset="2"/>
              </a:rPr>
              <a:t>to get data in the main memory</a:t>
            </a:r>
            <a:endParaRPr lang="en-US" altLang="zh-CN" dirty="0"/>
          </a:p>
          <a:p>
            <a:pPr eaLnBrk="1" hangingPunct="1"/>
            <a:r>
              <a:rPr lang="en-US" altLang="zh-CN" dirty="0">
                <a:solidFill>
                  <a:srgbClr val="00B0F0"/>
                </a:solidFill>
              </a:rPr>
              <a:t>Speed up miss detection to reduce miss time</a:t>
            </a:r>
          </a:p>
          <a:p>
            <a:pPr eaLnBrk="1" hangingPunct="1">
              <a:buFontTx/>
              <a:buNone/>
            </a:pPr>
            <a:r>
              <a:rPr lang="en-US" altLang="zh-CN" dirty="0"/>
              <a:t>	use a map to track where a block is present in cache</a:t>
            </a:r>
          </a:p>
          <a:p>
            <a:pPr eaLnBrk="1" hangingPunct="1">
              <a:buFontTx/>
              <a:buNone/>
            </a:pPr>
            <a:r>
              <a:rPr lang="en-US" altLang="zh-CN" dirty="0"/>
              <a:t>	use memory access predictor to predict likely misses using access history</a:t>
            </a:r>
          </a:p>
        </p:txBody>
      </p:sp>
    </p:spTree>
    <p:extLst>
      <p:ext uri="{BB962C8B-B14F-4D97-AF65-F5344CB8AC3E}">
        <p14:creationId xmlns:p14="http://schemas.microsoft.com/office/powerpoint/2010/main" val="14824539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D4772CE-0939-B743-B873-AC6E5365777D}"/>
              </a:ext>
            </a:extLst>
          </p:cNvPr>
          <p:cNvPicPr>
            <a:picLocks noChangeAspect="1"/>
          </p:cNvPicPr>
          <p:nvPr/>
        </p:nvPicPr>
        <p:blipFill>
          <a:blip r:embed="rId3"/>
          <a:stretch>
            <a:fillRect/>
          </a:stretch>
        </p:blipFill>
        <p:spPr>
          <a:xfrm>
            <a:off x="419100" y="1194544"/>
            <a:ext cx="8305800" cy="5663456"/>
          </a:xfrm>
          <a:prstGeom prst="rect">
            <a:avLst/>
          </a:prstGeom>
        </p:spPr>
      </p:pic>
      <p:sp>
        <p:nvSpPr>
          <p:cNvPr id="215042" name="Title 1">
            <a:extLst>
              <a:ext uri="{FF2B5EF4-FFF2-40B4-BE49-F238E27FC236}">
                <a16:creationId xmlns:a16="http://schemas.microsoft.com/office/drawing/2014/main" id="{E126923D-BF29-6046-894A-08E6FB2CC16D}"/>
              </a:ext>
            </a:extLst>
          </p:cNvPr>
          <p:cNvSpPr>
            <a:spLocks noGrp="1" noChangeArrowheads="1"/>
          </p:cNvSpPr>
          <p:nvPr>
            <p:ph type="title"/>
          </p:nvPr>
        </p:nvSpPr>
        <p:spPr/>
        <p:txBody>
          <a:bodyPr/>
          <a:lstStyle/>
          <a:p>
            <a:r>
              <a:rPr lang="en-CN" altLang="en-CN" dirty="0"/>
              <a:t>Summary of Cache Opt</a:t>
            </a:r>
          </a:p>
        </p:txBody>
      </p:sp>
    </p:spTree>
    <p:extLst>
      <p:ext uri="{BB962C8B-B14F-4D97-AF65-F5344CB8AC3E}">
        <p14:creationId xmlns:p14="http://schemas.microsoft.com/office/powerpoint/2010/main" val="41494180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altLang="zh-CN"/>
              <a:t>Optimization</a:t>
            </a:r>
          </a:p>
        </p:txBody>
      </p:sp>
      <p:pic>
        <p:nvPicPr>
          <p:cNvPr id="43011" name="Picture 3" descr="memhierach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98638"/>
            <a:ext cx="9144000" cy="327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2" name="矩形 4"/>
          <p:cNvSpPr>
            <a:spLocks noChangeArrowheads="1"/>
          </p:cNvSpPr>
          <p:nvPr/>
        </p:nvSpPr>
        <p:spPr bwMode="auto">
          <a:xfrm>
            <a:off x="2743200" y="1295400"/>
            <a:ext cx="954088"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6000" b="1" dirty="0">
                <a:solidFill>
                  <a:srgbClr val="00FF00"/>
                </a:solidFill>
                <a:latin typeface="华文琥珀" panose="02010800040101010101" pitchFamily="2" charset="-122"/>
                <a:ea typeface="华文琥珀" panose="02010800040101010101" pitchFamily="2" charset="-122"/>
              </a:rPr>
              <a:t>√</a:t>
            </a:r>
          </a:p>
        </p:txBody>
      </p:sp>
      <p:sp>
        <p:nvSpPr>
          <p:cNvPr id="6" name="矩形 4">
            <a:extLst>
              <a:ext uri="{FF2B5EF4-FFF2-40B4-BE49-F238E27FC236}">
                <a16:creationId xmlns:a16="http://schemas.microsoft.com/office/drawing/2014/main" id="{1724FD5C-CD6F-4F4F-B2CE-1AD7F8ED91BC}"/>
              </a:ext>
            </a:extLst>
          </p:cNvPr>
          <p:cNvSpPr>
            <a:spLocks noChangeArrowheads="1"/>
          </p:cNvSpPr>
          <p:nvPr/>
        </p:nvSpPr>
        <p:spPr bwMode="auto">
          <a:xfrm>
            <a:off x="5867400" y="1295400"/>
            <a:ext cx="954088"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6000" b="1" dirty="0">
                <a:solidFill>
                  <a:srgbClr val="00FF00"/>
                </a:solidFill>
                <a:latin typeface="华文琥珀" panose="02010800040101010101" pitchFamily="2" charset="-122"/>
                <a:ea typeface="华文琥珀" panose="02010800040101010101" pitchFamily="2" charset="-122"/>
              </a:rPr>
              <a:t>√</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performance so far</a:t>
            </a:r>
          </a:p>
        </p:txBody>
      </p:sp>
    </p:spTree>
    <p:extLst>
      <p:ext uri="{BB962C8B-B14F-4D97-AF65-F5344CB8AC3E}">
        <p14:creationId xmlns:p14="http://schemas.microsoft.com/office/powerpoint/2010/main" val="31226371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on to protection</a:t>
            </a:r>
          </a:p>
        </p:txBody>
      </p:sp>
    </p:spTree>
    <p:extLst>
      <p:ext uri="{BB962C8B-B14F-4D97-AF65-F5344CB8AC3E}">
        <p14:creationId xmlns:p14="http://schemas.microsoft.com/office/powerpoint/2010/main" val="460719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on to protection</a:t>
            </a:r>
          </a:p>
        </p:txBody>
      </p:sp>
      <p:sp>
        <p:nvSpPr>
          <p:cNvPr id="3" name="Rectangle 4">
            <a:extLst>
              <a:ext uri="{FF2B5EF4-FFF2-40B4-BE49-F238E27FC236}">
                <a16:creationId xmlns:a16="http://schemas.microsoft.com/office/drawing/2014/main" id="{FDB88E72-6833-5042-9E20-46F18A0B27AC}"/>
              </a:ext>
            </a:extLst>
          </p:cNvPr>
          <p:cNvSpPr>
            <a:spLocks noChangeArrowheads="1"/>
          </p:cNvSpPr>
          <p:nvPr/>
        </p:nvSpPr>
        <p:spPr bwMode="auto">
          <a:xfrm>
            <a:off x="0" y="35814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rgbClr val="00B0F0"/>
                </a:solidFill>
                <a:latin typeface="Verdana" panose="020B0604030504040204" pitchFamily="34" charset="0"/>
              </a:rPr>
              <a:t>via virtual memory</a:t>
            </a:r>
          </a:p>
        </p:txBody>
      </p:sp>
    </p:spTree>
    <p:extLst>
      <p:ext uri="{BB962C8B-B14F-4D97-AF65-F5344CB8AC3E}">
        <p14:creationId xmlns:p14="http://schemas.microsoft.com/office/powerpoint/2010/main" val="15921904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标题 1">
            <a:extLst>
              <a:ext uri="{FF2B5EF4-FFF2-40B4-BE49-F238E27FC236}">
                <a16:creationId xmlns:a16="http://schemas.microsoft.com/office/drawing/2014/main" id="{0C202635-91AC-E449-8739-FAA70A893540}"/>
              </a:ext>
            </a:extLst>
          </p:cNvPr>
          <p:cNvSpPr>
            <a:spLocks noGrp="1" noChangeArrowheads="1"/>
          </p:cNvSpPr>
          <p:nvPr>
            <p:ph type="title"/>
          </p:nvPr>
        </p:nvSpPr>
        <p:spPr/>
        <p:txBody>
          <a:bodyPr/>
          <a:lstStyle/>
          <a:p>
            <a:r>
              <a:rPr lang="en-US" altLang="zh-CN"/>
              <a:t>Prior Virtual Memory</a:t>
            </a:r>
            <a:endParaRPr lang="zh-CN" altLang="en-US"/>
          </a:p>
        </p:txBody>
      </p:sp>
      <p:sp>
        <p:nvSpPr>
          <p:cNvPr id="5" name="圆角矩形 4">
            <a:extLst>
              <a:ext uri="{FF2B5EF4-FFF2-40B4-BE49-F238E27FC236}">
                <a16:creationId xmlns:a16="http://schemas.microsoft.com/office/drawing/2014/main" id="{2E3911E7-0BF2-5243-B913-98CF22CC1BF4}"/>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F8765A17-DF86-DB41-922E-AC33234A30A3}"/>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93DC2FF3-439B-7647-B2E5-926350BFCAA1}"/>
              </a:ext>
            </a:extLst>
          </p:cNvPr>
          <p:cNvSpPr/>
          <p:nvPr/>
        </p:nvSpPr>
        <p:spPr>
          <a:xfrm>
            <a:off x="40386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6422B331-6B6F-3445-AA23-30B0ED465FD5}"/>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87B6D568-F783-B54B-A316-6FBA1F4EB1C0}"/>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343D1914-D90A-9140-A597-0D07AF737F98}"/>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7FD33827-576B-3B47-A48B-0D0437DC5F39}"/>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F9482A87-B530-8147-BC33-B603F5234E1E}"/>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allocated</a:t>
            </a:r>
            <a:endParaRPr lang="zh-CN" altLang="en-US" dirty="0"/>
          </a:p>
        </p:txBody>
      </p:sp>
      <p:sp>
        <p:nvSpPr>
          <p:cNvPr id="18" name="矩形 17">
            <a:extLst>
              <a:ext uri="{FF2B5EF4-FFF2-40B4-BE49-F238E27FC236}">
                <a16:creationId xmlns:a16="http://schemas.microsoft.com/office/drawing/2014/main" id="{5B16FE0B-4506-094F-AA7C-CD526AEE6FCD}"/>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allocated</a:t>
            </a:r>
            <a:endParaRPr lang="zh-CN" altLang="en-US" dirty="0"/>
          </a:p>
        </p:txBody>
      </p:sp>
      <p:sp>
        <p:nvSpPr>
          <p:cNvPr id="33803" name="TextBox 19">
            <a:extLst>
              <a:ext uri="{FF2B5EF4-FFF2-40B4-BE49-F238E27FC236}">
                <a16:creationId xmlns:a16="http://schemas.microsoft.com/office/drawing/2014/main" id="{0A8E7BC9-856A-8843-BCFF-48B10E23B41F}"/>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33804" name="TextBox 20">
            <a:extLst>
              <a:ext uri="{FF2B5EF4-FFF2-40B4-BE49-F238E27FC236}">
                <a16:creationId xmlns:a16="http://schemas.microsoft.com/office/drawing/2014/main" id="{84087FD7-3F08-654B-A7B2-AF719C237606}"/>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33805" name="TextBox 21">
            <a:extLst>
              <a:ext uri="{FF2B5EF4-FFF2-40B4-BE49-F238E27FC236}">
                <a16:creationId xmlns:a16="http://schemas.microsoft.com/office/drawing/2014/main" id="{F20AA56A-F273-A047-884E-C49F106178C5}"/>
              </a:ext>
            </a:extLst>
          </p:cNvPr>
          <p:cNvSpPr txBox="1">
            <a:spLocks noChangeArrowheads="1"/>
          </p:cNvSpPr>
          <p:nvPr/>
        </p:nvSpPr>
        <p:spPr bwMode="auto">
          <a:xfrm>
            <a:off x="31242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33806" name="内容占位符 2">
            <a:extLst>
              <a:ext uri="{FF2B5EF4-FFF2-40B4-BE49-F238E27FC236}">
                <a16:creationId xmlns:a16="http://schemas.microsoft.com/office/drawing/2014/main" id="{645465A3-50BE-7346-A944-F9651971CEF4}"/>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pPr>
              <a:buFontTx/>
              <a:buNone/>
            </a:pPr>
            <a:endParaRPr lang="en-US" altLang="zh-CN"/>
          </a:p>
          <a:p>
            <a:r>
              <a:rPr lang="en-US" altLang="zh-CN"/>
              <a:t>Contiguous allocation</a:t>
            </a:r>
          </a:p>
          <a:p>
            <a:r>
              <a:rPr lang="en-US" altLang="zh-CN"/>
              <a:t>Direct memory access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标题 1">
            <a:extLst>
              <a:ext uri="{FF2B5EF4-FFF2-40B4-BE49-F238E27FC236}">
                <a16:creationId xmlns:a16="http://schemas.microsoft.com/office/drawing/2014/main" id="{BC81703D-AECA-9F45-89D3-0E8392D08A8E}"/>
              </a:ext>
            </a:extLst>
          </p:cNvPr>
          <p:cNvSpPr>
            <a:spLocks noGrp="1" noChangeArrowheads="1"/>
          </p:cNvSpPr>
          <p:nvPr>
            <p:ph type="title"/>
          </p:nvPr>
        </p:nvSpPr>
        <p:spPr/>
        <p:txBody>
          <a:bodyPr/>
          <a:lstStyle/>
          <a:p>
            <a:r>
              <a:rPr lang="en-US" altLang="zh-CN"/>
              <a:t>Prior Virtual Memory</a:t>
            </a:r>
            <a:endParaRPr lang="zh-CN" altLang="en-US"/>
          </a:p>
        </p:txBody>
      </p:sp>
      <p:sp>
        <p:nvSpPr>
          <p:cNvPr id="35842" name="内容占位符 2">
            <a:extLst>
              <a:ext uri="{FF2B5EF4-FFF2-40B4-BE49-F238E27FC236}">
                <a16:creationId xmlns:a16="http://schemas.microsoft.com/office/drawing/2014/main" id="{83D894BE-3769-F646-97C0-B303A4459B97}"/>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i="1"/>
              <a:t> </a:t>
            </a:r>
            <a:r>
              <a:rPr lang="en-US" altLang="zh-CN" i="1">
                <a:solidFill>
                  <a:srgbClr val="FF0000"/>
                </a:solidFill>
              </a:rPr>
              <a:t>efficiency</a:t>
            </a:r>
            <a:r>
              <a:rPr lang="en-US" altLang="zh-CN" i="1"/>
              <a:t>?</a:t>
            </a:r>
            <a:endParaRPr lang="zh-CN" altLang="en-US" i="1"/>
          </a:p>
        </p:txBody>
      </p:sp>
      <p:sp>
        <p:nvSpPr>
          <p:cNvPr id="5" name="圆角矩形 4">
            <a:extLst>
              <a:ext uri="{FF2B5EF4-FFF2-40B4-BE49-F238E27FC236}">
                <a16:creationId xmlns:a16="http://schemas.microsoft.com/office/drawing/2014/main" id="{3122AD24-4B4C-A84A-A28B-1CFFD84500BF}"/>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503DA2F4-F25E-1E44-B326-EAE9CE1E8E56}"/>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26FFD89B-6CB7-564A-8E9B-772F16858842}"/>
              </a:ext>
            </a:extLst>
          </p:cNvPr>
          <p:cNvSpPr/>
          <p:nvPr/>
        </p:nvSpPr>
        <p:spPr>
          <a:xfrm>
            <a:off x="40386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0AF28B25-21F1-554F-A43C-9D04273F1AB9}"/>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8EF5A71B-5CF2-1B49-A27C-1FA82D9F2B63}"/>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EA1A02E5-314A-9341-82AA-EC85BB2572CE}"/>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9612AC4F-583B-D045-8BAA-DC1058E70AA0}"/>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507CCD2C-1C51-9B40-8C49-5916743C9A5A}"/>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DCF68078-2D9C-D340-A904-9EF4BD063C6A}"/>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35852" name="TextBox 19">
            <a:extLst>
              <a:ext uri="{FF2B5EF4-FFF2-40B4-BE49-F238E27FC236}">
                <a16:creationId xmlns:a16="http://schemas.microsoft.com/office/drawing/2014/main" id="{4B07CCA8-63F4-8347-BAC1-8F1516318D1A}"/>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35853" name="TextBox 20">
            <a:extLst>
              <a:ext uri="{FF2B5EF4-FFF2-40B4-BE49-F238E27FC236}">
                <a16:creationId xmlns:a16="http://schemas.microsoft.com/office/drawing/2014/main" id="{3639F350-4992-0344-9B89-10DECAEE7739}"/>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35854" name="TextBox 21">
            <a:extLst>
              <a:ext uri="{FF2B5EF4-FFF2-40B4-BE49-F238E27FC236}">
                <a16:creationId xmlns:a16="http://schemas.microsoft.com/office/drawing/2014/main" id="{F4BB3BC3-EE3B-C04D-8A78-2630756CB4A4}"/>
              </a:ext>
            </a:extLst>
          </p:cNvPr>
          <p:cNvSpPr txBox="1">
            <a:spLocks noChangeArrowheads="1"/>
          </p:cNvSpPr>
          <p:nvPr/>
        </p:nvSpPr>
        <p:spPr bwMode="auto">
          <a:xfrm>
            <a:off x="31242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DC866341-A645-A74A-87B1-5FF277CA7450}"/>
              </a:ext>
            </a:extLst>
          </p:cNvPr>
          <p:cNvSpPr/>
          <p:nvPr/>
        </p:nvSpPr>
        <p:spPr>
          <a:xfrm>
            <a:off x="40386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FA60FD8B-0453-9943-835F-E61E199620B2}"/>
              </a:ext>
            </a:extLst>
          </p:cNvPr>
          <p:cNvSpPr/>
          <p:nvPr/>
        </p:nvSpPr>
        <p:spPr>
          <a:xfrm>
            <a:off x="40386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ltLang="zh-CN" dirty="0" err="1"/>
              <a:t>Opt</a:t>
            </a:r>
            <a:r>
              <a:rPr lang="en-US" altLang="zh-CN" dirty="0"/>
              <a:t> #1: Small and Simple First-Level Caches</a:t>
            </a:r>
          </a:p>
        </p:txBody>
      </p:sp>
      <p:sp>
        <p:nvSpPr>
          <p:cNvPr id="23555" name="Rectangle 3"/>
          <p:cNvSpPr>
            <a:spLocks noGrp="1" noChangeArrowheads="1"/>
          </p:cNvSpPr>
          <p:nvPr>
            <p:ph type="body" idx="1"/>
          </p:nvPr>
        </p:nvSpPr>
        <p:spPr/>
        <p:txBody>
          <a:bodyPr/>
          <a:lstStyle/>
          <a:p>
            <a:pPr eaLnBrk="1" hangingPunct="1"/>
            <a:r>
              <a:rPr lang="en-US" altLang="zh-CN"/>
              <a:t>Reduce hit time</a:t>
            </a:r>
          </a:p>
          <a:p>
            <a:pPr eaLnBrk="1" hangingPunct="1"/>
            <a:endParaRPr lang="en-US" altLang="zh-CN"/>
          </a:p>
        </p:txBody>
      </p:sp>
      <p:pic>
        <p:nvPicPr>
          <p:cNvPr id="3" name="Picture 2">
            <a:extLst>
              <a:ext uri="{FF2B5EF4-FFF2-40B4-BE49-F238E27FC236}">
                <a16:creationId xmlns:a16="http://schemas.microsoft.com/office/drawing/2014/main" id="{3950722F-2BB8-B049-A039-2929F4BA1774}"/>
              </a:ext>
            </a:extLst>
          </p:cNvPr>
          <p:cNvPicPr>
            <a:picLocks noChangeAspect="1"/>
          </p:cNvPicPr>
          <p:nvPr/>
        </p:nvPicPr>
        <p:blipFill>
          <a:blip r:embed="rId3"/>
          <a:stretch>
            <a:fillRect/>
          </a:stretch>
        </p:blipFill>
        <p:spPr>
          <a:xfrm>
            <a:off x="1184275" y="2064622"/>
            <a:ext cx="6775450" cy="4793378"/>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标题 1">
            <a:extLst>
              <a:ext uri="{FF2B5EF4-FFF2-40B4-BE49-F238E27FC236}">
                <a16:creationId xmlns:a16="http://schemas.microsoft.com/office/drawing/2014/main" id="{E33A5E71-FB03-9841-82BE-2126C8E7E094}"/>
              </a:ext>
            </a:extLst>
          </p:cNvPr>
          <p:cNvSpPr>
            <a:spLocks noGrp="1" noChangeArrowheads="1"/>
          </p:cNvSpPr>
          <p:nvPr>
            <p:ph type="title"/>
          </p:nvPr>
        </p:nvSpPr>
        <p:spPr/>
        <p:txBody>
          <a:bodyPr/>
          <a:lstStyle/>
          <a:p>
            <a:r>
              <a:rPr lang="en-US" altLang="zh-CN"/>
              <a:t>Prior Virtual Memory</a:t>
            </a:r>
            <a:endParaRPr lang="zh-CN" altLang="en-US"/>
          </a:p>
        </p:txBody>
      </p:sp>
      <p:sp>
        <p:nvSpPr>
          <p:cNvPr id="37890" name="内容占位符 2">
            <a:extLst>
              <a:ext uri="{FF2B5EF4-FFF2-40B4-BE49-F238E27FC236}">
                <a16:creationId xmlns:a16="http://schemas.microsoft.com/office/drawing/2014/main" id="{8A4AA7F9-97AC-C14E-8B28-406DCB894F79}"/>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 </a:t>
            </a:r>
            <a:r>
              <a:rPr lang="en-US" altLang="zh-CN" i="1">
                <a:solidFill>
                  <a:srgbClr val="FF0000"/>
                </a:solidFill>
              </a:rPr>
              <a:t>protection</a:t>
            </a:r>
            <a:r>
              <a:rPr lang="en-US" altLang="zh-CN" i="1"/>
              <a:t>?</a:t>
            </a:r>
            <a:endParaRPr lang="zh-CN" altLang="en-US"/>
          </a:p>
        </p:txBody>
      </p:sp>
      <p:sp>
        <p:nvSpPr>
          <p:cNvPr id="5" name="圆角矩形 4">
            <a:extLst>
              <a:ext uri="{FF2B5EF4-FFF2-40B4-BE49-F238E27FC236}">
                <a16:creationId xmlns:a16="http://schemas.microsoft.com/office/drawing/2014/main" id="{5FC2BEC2-BEF3-AC4C-BC22-7900C4A0844D}"/>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76992201-89BA-234D-AFDC-20ABC18E7EEE}"/>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E7270DB2-E489-914C-B724-73D8A6684877}"/>
              </a:ext>
            </a:extLst>
          </p:cNvPr>
          <p:cNvSpPr/>
          <p:nvPr/>
        </p:nvSpPr>
        <p:spPr>
          <a:xfrm>
            <a:off x="40386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00B63B7D-811F-C848-BF9C-C88A175951C0}"/>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7951A362-ED98-0C45-8A5B-BFA7BDDD8988}"/>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057C6299-34F9-FB4D-A032-798426EF2B48}"/>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B8BFAC94-A586-DB41-A0FC-721B4994B211}"/>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98343451-AD99-DE4F-BEB5-2C4AF8AD4A3E}"/>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14E04154-3FB6-D542-ABF1-00D8BD5DEE2E}"/>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37900" name="TextBox 19">
            <a:extLst>
              <a:ext uri="{FF2B5EF4-FFF2-40B4-BE49-F238E27FC236}">
                <a16:creationId xmlns:a16="http://schemas.microsoft.com/office/drawing/2014/main" id="{10CF1177-EE86-144C-9C48-7D1A97830ECC}"/>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37901" name="TextBox 20">
            <a:extLst>
              <a:ext uri="{FF2B5EF4-FFF2-40B4-BE49-F238E27FC236}">
                <a16:creationId xmlns:a16="http://schemas.microsoft.com/office/drawing/2014/main" id="{B2F89AC6-9D11-FA43-B914-72633A2366A2}"/>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37902" name="TextBox 21">
            <a:extLst>
              <a:ext uri="{FF2B5EF4-FFF2-40B4-BE49-F238E27FC236}">
                <a16:creationId xmlns:a16="http://schemas.microsoft.com/office/drawing/2014/main" id="{E598114B-2162-E143-9BCA-2AA953F88D24}"/>
              </a:ext>
            </a:extLst>
          </p:cNvPr>
          <p:cNvSpPr txBox="1">
            <a:spLocks noChangeArrowheads="1"/>
          </p:cNvSpPr>
          <p:nvPr/>
        </p:nvSpPr>
        <p:spPr bwMode="auto">
          <a:xfrm>
            <a:off x="31242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8A44731C-6125-784B-938D-EDC6857F27F8}"/>
              </a:ext>
            </a:extLst>
          </p:cNvPr>
          <p:cNvSpPr/>
          <p:nvPr/>
        </p:nvSpPr>
        <p:spPr>
          <a:xfrm>
            <a:off x="40386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D0ADBD6E-B931-F248-B76C-A9C2E923CC2B}"/>
              </a:ext>
            </a:extLst>
          </p:cNvPr>
          <p:cNvSpPr/>
          <p:nvPr/>
        </p:nvSpPr>
        <p:spPr>
          <a:xfrm>
            <a:off x="40386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cxnSp>
        <p:nvCxnSpPr>
          <p:cNvPr id="20" name="直接箭头连接符 19">
            <a:extLst>
              <a:ext uri="{FF2B5EF4-FFF2-40B4-BE49-F238E27FC236}">
                <a16:creationId xmlns:a16="http://schemas.microsoft.com/office/drawing/2014/main" id="{4DF4D436-6787-914B-ABFE-F49D30410A6C}"/>
              </a:ext>
            </a:extLst>
          </p:cNvPr>
          <p:cNvCxnSpPr/>
          <p:nvPr/>
        </p:nvCxnSpPr>
        <p:spPr>
          <a:xfrm>
            <a:off x="2438400" y="3048000"/>
            <a:ext cx="1600200" cy="1143000"/>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标题 1">
            <a:extLst>
              <a:ext uri="{FF2B5EF4-FFF2-40B4-BE49-F238E27FC236}">
                <a16:creationId xmlns:a16="http://schemas.microsoft.com/office/drawing/2014/main" id="{FFAA72AF-EC3C-C74A-83E8-A2B774185F75}"/>
              </a:ext>
            </a:extLst>
          </p:cNvPr>
          <p:cNvSpPr>
            <a:spLocks noGrp="1" noChangeArrowheads="1"/>
          </p:cNvSpPr>
          <p:nvPr>
            <p:ph type="title"/>
          </p:nvPr>
        </p:nvSpPr>
        <p:spPr/>
        <p:txBody>
          <a:bodyPr/>
          <a:lstStyle/>
          <a:p>
            <a:r>
              <a:rPr lang="en-US" altLang="zh-CN">
                <a:solidFill>
                  <a:schemeClr val="bg1"/>
                </a:solidFill>
              </a:rPr>
              <a:t>Prior </a:t>
            </a:r>
            <a:r>
              <a:rPr lang="en-US" altLang="zh-CN"/>
              <a:t>Virtual Memory</a:t>
            </a:r>
            <a:endParaRPr lang="zh-CN" altLang="en-US"/>
          </a:p>
        </p:txBody>
      </p:sp>
      <p:sp>
        <p:nvSpPr>
          <p:cNvPr id="5" name="圆角矩形 4">
            <a:extLst>
              <a:ext uri="{FF2B5EF4-FFF2-40B4-BE49-F238E27FC236}">
                <a16:creationId xmlns:a16="http://schemas.microsoft.com/office/drawing/2014/main" id="{1FDBE52A-92B1-924F-9073-6720F4236FA5}"/>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6793F96E-05C5-CC41-A9F6-0A3A3C78DBAE}"/>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E2D2E48F-E9A2-BF4D-A56F-A8EE79E45A8F}"/>
              </a:ext>
            </a:extLst>
          </p:cNvPr>
          <p:cNvSpPr/>
          <p:nvPr/>
        </p:nvSpPr>
        <p:spPr>
          <a:xfrm>
            <a:off x="73914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F5BA82A9-7E60-6E40-9DE5-4BF8050C1D2D}"/>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83695FE9-B432-D84A-9773-013C324C9F07}"/>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D8849550-B898-0E4E-BA89-BCC098829041}"/>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245D26B2-05D8-0547-80B5-1FD8C4FE5AD6}"/>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81A0C05C-F47B-314D-9BF7-17318B007331}"/>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E162C09E-88BE-9849-A103-EFF1496DA0E5}"/>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39947" name="TextBox 19">
            <a:extLst>
              <a:ext uri="{FF2B5EF4-FFF2-40B4-BE49-F238E27FC236}">
                <a16:creationId xmlns:a16="http://schemas.microsoft.com/office/drawing/2014/main" id="{C3D1DB41-774B-D743-8F3A-2EE102C1C1BA}"/>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39948" name="TextBox 20">
            <a:extLst>
              <a:ext uri="{FF2B5EF4-FFF2-40B4-BE49-F238E27FC236}">
                <a16:creationId xmlns:a16="http://schemas.microsoft.com/office/drawing/2014/main" id="{8CFAA81A-1945-074F-9266-C8C3E0B95212}"/>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39949" name="TextBox 21">
            <a:extLst>
              <a:ext uri="{FF2B5EF4-FFF2-40B4-BE49-F238E27FC236}">
                <a16:creationId xmlns:a16="http://schemas.microsoft.com/office/drawing/2014/main" id="{7D0C3A85-4323-CF4D-9724-8B7C1BCD48A4}"/>
              </a:ext>
            </a:extLst>
          </p:cNvPr>
          <p:cNvSpPr txBox="1">
            <a:spLocks noChangeArrowheads="1"/>
          </p:cNvSpPr>
          <p:nvPr/>
        </p:nvSpPr>
        <p:spPr bwMode="auto">
          <a:xfrm>
            <a:off x="64770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A459F428-F63C-9442-B1C6-36F18273DFEA}"/>
              </a:ext>
            </a:extLst>
          </p:cNvPr>
          <p:cNvSpPr/>
          <p:nvPr/>
        </p:nvSpPr>
        <p:spPr>
          <a:xfrm>
            <a:off x="40386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F2D53283-7897-7948-BBA1-593D27110CE9}"/>
              </a:ext>
            </a:extLst>
          </p:cNvPr>
          <p:cNvSpPr/>
          <p:nvPr/>
        </p:nvSpPr>
        <p:spPr>
          <a:xfrm>
            <a:off x="40386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9952" name="TextBox 22">
            <a:extLst>
              <a:ext uri="{FF2B5EF4-FFF2-40B4-BE49-F238E27FC236}">
                <a16:creationId xmlns:a16="http://schemas.microsoft.com/office/drawing/2014/main" id="{D82CA572-286D-274E-9FD5-B91A13C88215}"/>
              </a:ext>
            </a:extLst>
          </p:cNvPr>
          <p:cNvSpPr txBox="1">
            <a:spLocks noChangeArrowheads="1"/>
          </p:cNvSpPr>
          <p:nvPr/>
        </p:nvSpPr>
        <p:spPr bwMode="auto">
          <a:xfrm>
            <a:off x="3810000" y="1905000"/>
            <a:ext cx="1797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Virtual memory</a:t>
            </a:r>
            <a:endParaRPr lang="zh-CN" altLang="en-US" sz="1800">
              <a:latin typeface="Arial" panose="020B0604020202020204" pitchFamily="34" charset="0"/>
            </a:endParaRPr>
          </a:p>
        </p:txBody>
      </p:sp>
      <p:sp>
        <p:nvSpPr>
          <p:cNvPr id="24" name="矩形 23">
            <a:extLst>
              <a:ext uri="{FF2B5EF4-FFF2-40B4-BE49-F238E27FC236}">
                <a16:creationId xmlns:a16="http://schemas.microsoft.com/office/drawing/2014/main" id="{A09B9FD7-F02A-9A48-95C9-9E374609218F}"/>
              </a:ext>
            </a:extLst>
          </p:cNvPr>
          <p:cNvSpPr/>
          <p:nvPr/>
        </p:nvSpPr>
        <p:spPr>
          <a:xfrm>
            <a:off x="73914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25" name="矩形 24">
            <a:extLst>
              <a:ext uri="{FF2B5EF4-FFF2-40B4-BE49-F238E27FC236}">
                <a16:creationId xmlns:a16="http://schemas.microsoft.com/office/drawing/2014/main" id="{7EABEB58-1F8C-5941-8603-A30E9DFAD299}"/>
              </a:ext>
            </a:extLst>
          </p:cNvPr>
          <p:cNvSpPr/>
          <p:nvPr/>
        </p:nvSpPr>
        <p:spPr>
          <a:xfrm>
            <a:off x="73914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cxnSp>
        <p:nvCxnSpPr>
          <p:cNvPr id="26" name="直接箭头连接符 25">
            <a:extLst>
              <a:ext uri="{FF2B5EF4-FFF2-40B4-BE49-F238E27FC236}">
                <a16:creationId xmlns:a16="http://schemas.microsoft.com/office/drawing/2014/main" id="{B5D29148-5AC3-8C4C-BEEA-A3F8D730E652}"/>
              </a:ext>
            </a:extLst>
          </p:cNvPr>
          <p:cNvCxnSpPr/>
          <p:nvPr/>
        </p:nvCxnSpPr>
        <p:spPr>
          <a:xfrm>
            <a:off x="5410200" y="22860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79631720-E549-D845-9C6C-616A97BE8DA5}"/>
              </a:ext>
            </a:extLst>
          </p:cNvPr>
          <p:cNvCxnSpPr/>
          <p:nvPr/>
        </p:nvCxnSpPr>
        <p:spPr>
          <a:xfrm>
            <a:off x="5410200" y="27432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F88289F7-F101-3D4D-A4D9-BD5650FF6BAE}"/>
              </a:ext>
            </a:extLst>
          </p:cNvPr>
          <p:cNvCxnSpPr/>
          <p:nvPr/>
        </p:nvCxnSpPr>
        <p:spPr>
          <a:xfrm>
            <a:off x="5410200" y="3810000"/>
            <a:ext cx="19812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3A206FED-47ED-074E-BE6F-5B99D82AC21A}"/>
              </a:ext>
            </a:extLst>
          </p:cNvPr>
          <p:cNvCxnSpPr/>
          <p:nvPr/>
        </p:nvCxnSpPr>
        <p:spPr>
          <a:xfrm>
            <a:off x="5410200" y="4419600"/>
            <a:ext cx="19812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39959" name="内容占位符 2">
            <a:extLst>
              <a:ext uri="{FF2B5EF4-FFF2-40B4-BE49-F238E27FC236}">
                <a16:creationId xmlns:a16="http://schemas.microsoft.com/office/drawing/2014/main" id="{AF476D74-51F0-134B-81AA-456C8B378517}"/>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Easier/flexible memory management</a:t>
            </a:r>
            <a:endParaRPr lang="zh-CN" alt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标题 1">
            <a:extLst>
              <a:ext uri="{FF2B5EF4-FFF2-40B4-BE49-F238E27FC236}">
                <a16:creationId xmlns:a16="http://schemas.microsoft.com/office/drawing/2014/main" id="{A7550329-5022-134B-B7D4-B4C5D41246FE}"/>
              </a:ext>
            </a:extLst>
          </p:cNvPr>
          <p:cNvSpPr>
            <a:spLocks noGrp="1" noChangeArrowheads="1"/>
          </p:cNvSpPr>
          <p:nvPr>
            <p:ph type="title"/>
          </p:nvPr>
        </p:nvSpPr>
        <p:spPr/>
        <p:txBody>
          <a:bodyPr/>
          <a:lstStyle/>
          <a:p>
            <a:r>
              <a:rPr lang="en-US" altLang="zh-CN">
                <a:solidFill>
                  <a:schemeClr val="bg1"/>
                </a:solidFill>
              </a:rPr>
              <a:t>Prior </a:t>
            </a:r>
            <a:r>
              <a:rPr lang="en-US" altLang="zh-CN"/>
              <a:t>Virtual Memory</a:t>
            </a:r>
            <a:endParaRPr lang="zh-CN" altLang="en-US"/>
          </a:p>
        </p:txBody>
      </p:sp>
      <p:sp>
        <p:nvSpPr>
          <p:cNvPr id="5" name="圆角矩形 4">
            <a:extLst>
              <a:ext uri="{FF2B5EF4-FFF2-40B4-BE49-F238E27FC236}">
                <a16:creationId xmlns:a16="http://schemas.microsoft.com/office/drawing/2014/main" id="{53EBBEA5-F699-3743-A22C-224783E98653}"/>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2E949DA1-3FDF-1142-A1F6-51AFB73994A5}"/>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4CD38CC6-BD12-7045-AFAB-4E66863E3CC7}"/>
              </a:ext>
            </a:extLst>
          </p:cNvPr>
          <p:cNvSpPr/>
          <p:nvPr/>
        </p:nvSpPr>
        <p:spPr>
          <a:xfrm>
            <a:off x="73914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74809E94-2B13-334D-B7C5-42E36B608241}"/>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D3FA0FAB-B485-AC4F-95CC-B01BFE8FFA53}"/>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1DB55FA8-666C-A04D-A4A5-3953DF586892}"/>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B3A369E0-1C30-CF4E-A4D0-9AB1D8E58BE6}"/>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DAFF7229-B3C5-C04C-BFE8-0F30A120F76E}"/>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3CD00D11-B775-2D41-90A1-1AE1B1836B0C}"/>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41995" name="TextBox 19">
            <a:extLst>
              <a:ext uri="{FF2B5EF4-FFF2-40B4-BE49-F238E27FC236}">
                <a16:creationId xmlns:a16="http://schemas.microsoft.com/office/drawing/2014/main" id="{7A39B586-46DA-564B-9042-F37FE3066A77}"/>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41996" name="TextBox 20">
            <a:extLst>
              <a:ext uri="{FF2B5EF4-FFF2-40B4-BE49-F238E27FC236}">
                <a16:creationId xmlns:a16="http://schemas.microsoft.com/office/drawing/2014/main" id="{A5E2A5DA-3363-914A-8AD4-E4BE45CC67E1}"/>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41997" name="TextBox 21">
            <a:extLst>
              <a:ext uri="{FF2B5EF4-FFF2-40B4-BE49-F238E27FC236}">
                <a16:creationId xmlns:a16="http://schemas.microsoft.com/office/drawing/2014/main" id="{231E455E-3D17-8B47-9BE5-D98CB0597657}"/>
              </a:ext>
            </a:extLst>
          </p:cNvPr>
          <p:cNvSpPr txBox="1">
            <a:spLocks noChangeArrowheads="1"/>
          </p:cNvSpPr>
          <p:nvPr/>
        </p:nvSpPr>
        <p:spPr bwMode="auto">
          <a:xfrm>
            <a:off x="64770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43A6701C-D808-D040-AFC5-E4F65A4C35BE}"/>
              </a:ext>
            </a:extLst>
          </p:cNvPr>
          <p:cNvSpPr/>
          <p:nvPr/>
        </p:nvSpPr>
        <p:spPr>
          <a:xfrm>
            <a:off x="40386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EF2A0FBD-B153-864B-A9F9-58C49D6A77BF}"/>
              </a:ext>
            </a:extLst>
          </p:cNvPr>
          <p:cNvSpPr/>
          <p:nvPr/>
        </p:nvSpPr>
        <p:spPr>
          <a:xfrm>
            <a:off x="40386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42000" name="TextBox 22">
            <a:extLst>
              <a:ext uri="{FF2B5EF4-FFF2-40B4-BE49-F238E27FC236}">
                <a16:creationId xmlns:a16="http://schemas.microsoft.com/office/drawing/2014/main" id="{F95D05E2-02DA-044D-BE57-666C100722F6}"/>
              </a:ext>
            </a:extLst>
          </p:cNvPr>
          <p:cNvSpPr txBox="1">
            <a:spLocks noChangeArrowheads="1"/>
          </p:cNvSpPr>
          <p:nvPr/>
        </p:nvSpPr>
        <p:spPr bwMode="auto">
          <a:xfrm>
            <a:off x="3810000" y="1905000"/>
            <a:ext cx="1797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Virtual memory</a:t>
            </a:r>
            <a:endParaRPr lang="zh-CN" altLang="en-US" sz="1800">
              <a:latin typeface="Arial" panose="020B0604020202020204" pitchFamily="34" charset="0"/>
            </a:endParaRPr>
          </a:p>
        </p:txBody>
      </p:sp>
      <p:sp>
        <p:nvSpPr>
          <p:cNvPr id="24" name="矩形 23">
            <a:extLst>
              <a:ext uri="{FF2B5EF4-FFF2-40B4-BE49-F238E27FC236}">
                <a16:creationId xmlns:a16="http://schemas.microsoft.com/office/drawing/2014/main" id="{25256DEE-B88B-3342-B917-DBC5B66F281F}"/>
              </a:ext>
            </a:extLst>
          </p:cNvPr>
          <p:cNvSpPr/>
          <p:nvPr/>
        </p:nvSpPr>
        <p:spPr>
          <a:xfrm>
            <a:off x="7391400" y="2286000"/>
            <a:ext cx="1371600" cy="457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25" name="矩形 24">
            <a:extLst>
              <a:ext uri="{FF2B5EF4-FFF2-40B4-BE49-F238E27FC236}">
                <a16:creationId xmlns:a16="http://schemas.microsoft.com/office/drawing/2014/main" id="{016271B1-1CC8-8349-8B0F-D76194E1D4D0}"/>
              </a:ext>
            </a:extLst>
          </p:cNvPr>
          <p:cNvSpPr/>
          <p:nvPr/>
        </p:nvSpPr>
        <p:spPr>
          <a:xfrm>
            <a:off x="7391400" y="3810000"/>
            <a:ext cx="1371600" cy="609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cxnSp>
        <p:nvCxnSpPr>
          <p:cNvPr id="26" name="直接箭头连接符 25">
            <a:extLst>
              <a:ext uri="{FF2B5EF4-FFF2-40B4-BE49-F238E27FC236}">
                <a16:creationId xmlns:a16="http://schemas.microsoft.com/office/drawing/2014/main" id="{1B6E39DC-F768-9E4F-9AC6-ACC839C414E3}"/>
              </a:ext>
            </a:extLst>
          </p:cNvPr>
          <p:cNvCxnSpPr/>
          <p:nvPr/>
        </p:nvCxnSpPr>
        <p:spPr>
          <a:xfrm>
            <a:off x="5410200" y="22860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D71D279E-BFDE-D942-83F1-73885CF5E542}"/>
              </a:ext>
            </a:extLst>
          </p:cNvPr>
          <p:cNvCxnSpPr/>
          <p:nvPr/>
        </p:nvCxnSpPr>
        <p:spPr>
          <a:xfrm>
            <a:off x="5410200" y="27432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187EA3A4-B130-DC4B-9094-825D284B07BB}"/>
              </a:ext>
            </a:extLst>
          </p:cNvPr>
          <p:cNvCxnSpPr/>
          <p:nvPr/>
        </p:nvCxnSpPr>
        <p:spPr>
          <a:xfrm>
            <a:off x="5410200" y="3810000"/>
            <a:ext cx="19812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6616F75A-7CB2-0D48-9C86-0EE89926BC86}"/>
              </a:ext>
            </a:extLst>
          </p:cNvPr>
          <p:cNvCxnSpPr/>
          <p:nvPr/>
        </p:nvCxnSpPr>
        <p:spPr>
          <a:xfrm>
            <a:off x="5410200" y="4419600"/>
            <a:ext cx="19812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42007" name="内容占位符 2">
            <a:extLst>
              <a:ext uri="{FF2B5EF4-FFF2-40B4-BE49-F238E27FC236}">
                <a16:creationId xmlns:a16="http://schemas.microsoft.com/office/drawing/2014/main" id="{2B6F20DA-4037-4347-8DDD-6B182EDC36D6}"/>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Share a smaller amount of physical memory among many processes</a:t>
            </a:r>
            <a:endParaRPr lang="zh-CN" alt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内容占位符 2">
            <a:extLst>
              <a:ext uri="{FF2B5EF4-FFF2-40B4-BE49-F238E27FC236}">
                <a16:creationId xmlns:a16="http://schemas.microsoft.com/office/drawing/2014/main" id="{846DD991-68A1-DF4A-A5D3-B223D5D0EE6A}"/>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Physical memory allocations </a:t>
            </a:r>
          </a:p>
          <a:p>
            <a:pPr>
              <a:buFontTx/>
              <a:buNone/>
            </a:pPr>
            <a:r>
              <a:rPr lang="en-US" altLang="zh-CN"/>
              <a:t>	need not be contiguous</a:t>
            </a:r>
            <a:endParaRPr lang="zh-CN" altLang="en-US"/>
          </a:p>
        </p:txBody>
      </p:sp>
      <p:sp>
        <p:nvSpPr>
          <p:cNvPr id="44034" name="标题 1">
            <a:extLst>
              <a:ext uri="{FF2B5EF4-FFF2-40B4-BE49-F238E27FC236}">
                <a16:creationId xmlns:a16="http://schemas.microsoft.com/office/drawing/2014/main" id="{ACBA59CF-0116-3047-8868-9D7D6F24D7F0}"/>
              </a:ext>
            </a:extLst>
          </p:cNvPr>
          <p:cNvSpPr>
            <a:spLocks noGrp="1" noChangeArrowheads="1"/>
          </p:cNvSpPr>
          <p:nvPr>
            <p:ph type="title"/>
          </p:nvPr>
        </p:nvSpPr>
        <p:spPr/>
        <p:txBody>
          <a:bodyPr/>
          <a:lstStyle/>
          <a:p>
            <a:r>
              <a:rPr lang="en-US" altLang="zh-CN">
                <a:solidFill>
                  <a:schemeClr val="bg1"/>
                </a:solidFill>
              </a:rPr>
              <a:t>Prior </a:t>
            </a:r>
            <a:r>
              <a:rPr lang="en-US" altLang="zh-CN"/>
              <a:t>Virtual Memory</a:t>
            </a:r>
            <a:endParaRPr lang="zh-CN" altLang="en-US"/>
          </a:p>
        </p:txBody>
      </p:sp>
      <p:sp>
        <p:nvSpPr>
          <p:cNvPr id="5" name="圆角矩形 4">
            <a:extLst>
              <a:ext uri="{FF2B5EF4-FFF2-40B4-BE49-F238E27FC236}">
                <a16:creationId xmlns:a16="http://schemas.microsoft.com/office/drawing/2014/main" id="{FDF84C5A-5521-5B4A-8665-C1CEA94D3DB9}"/>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847E2879-42EE-4648-AE14-8F8A72F427EB}"/>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FE6F670E-9A6E-B748-A749-E1EB18B5827F}"/>
              </a:ext>
            </a:extLst>
          </p:cNvPr>
          <p:cNvSpPr/>
          <p:nvPr/>
        </p:nvSpPr>
        <p:spPr>
          <a:xfrm>
            <a:off x="73914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8BB77762-00E1-B94E-B530-730073CCB1B0}"/>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73863597-D8EC-424A-849B-19E0A142C404}"/>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1868D770-A3B3-2743-9577-FE5DEAFAABF9}"/>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D947DEFA-01E3-7D4C-B169-F177504FD81B}"/>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4DEF12C1-FEA2-3546-9697-8F4C973D39C4}"/>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76481D85-4237-4743-9103-5C75D6C859B3}"/>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44044" name="TextBox 19">
            <a:extLst>
              <a:ext uri="{FF2B5EF4-FFF2-40B4-BE49-F238E27FC236}">
                <a16:creationId xmlns:a16="http://schemas.microsoft.com/office/drawing/2014/main" id="{F373C8A1-30B1-C64A-8501-BB888002F077}"/>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44045" name="TextBox 20">
            <a:extLst>
              <a:ext uri="{FF2B5EF4-FFF2-40B4-BE49-F238E27FC236}">
                <a16:creationId xmlns:a16="http://schemas.microsoft.com/office/drawing/2014/main" id="{9DD7612D-27AC-0D40-AB21-BDF65E2603EF}"/>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44046" name="TextBox 21">
            <a:extLst>
              <a:ext uri="{FF2B5EF4-FFF2-40B4-BE49-F238E27FC236}">
                <a16:creationId xmlns:a16="http://schemas.microsoft.com/office/drawing/2014/main" id="{EBD3345D-2F2B-5D4B-A9B1-3B8850180258}"/>
              </a:ext>
            </a:extLst>
          </p:cNvPr>
          <p:cNvSpPr txBox="1">
            <a:spLocks noChangeArrowheads="1"/>
          </p:cNvSpPr>
          <p:nvPr/>
        </p:nvSpPr>
        <p:spPr bwMode="auto">
          <a:xfrm>
            <a:off x="64770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A9094009-ECE7-1546-8A65-97B0D79E661C}"/>
              </a:ext>
            </a:extLst>
          </p:cNvPr>
          <p:cNvSpPr/>
          <p:nvPr/>
        </p:nvSpPr>
        <p:spPr>
          <a:xfrm>
            <a:off x="4038600" y="2514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F3E2856F-732D-0743-87B9-7618EAFBC470}"/>
              </a:ext>
            </a:extLst>
          </p:cNvPr>
          <p:cNvSpPr/>
          <p:nvPr/>
        </p:nvSpPr>
        <p:spPr>
          <a:xfrm>
            <a:off x="4038600" y="41148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44049" name="TextBox 22">
            <a:extLst>
              <a:ext uri="{FF2B5EF4-FFF2-40B4-BE49-F238E27FC236}">
                <a16:creationId xmlns:a16="http://schemas.microsoft.com/office/drawing/2014/main" id="{C0D482A2-9A50-304C-8352-1878CA784350}"/>
              </a:ext>
            </a:extLst>
          </p:cNvPr>
          <p:cNvSpPr txBox="1">
            <a:spLocks noChangeArrowheads="1"/>
          </p:cNvSpPr>
          <p:nvPr/>
        </p:nvSpPr>
        <p:spPr bwMode="auto">
          <a:xfrm>
            <a:off x="3810000" y="1905000"/>
            <a:ext cx="1797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Virtual memory</a:t>
            </a:r>
            <a:endParaRPr lang="zh-CN" altLang="en-US" sz="1800">
              <a:latin typeface="Arial" panose="020B0604020202020204" pitchFamily="34" charset="0"/>
            </a:endParaRPr>
          </a:p>
        </p:txBody>
      </p:sp>
      <p:cxnSp>
        <p:nvCxnSpPr>
          <p:cNvPr id="26" name="直接箭头连接符 25">
            <a:extLst>
              <a:ext uri="{FF2B5EF4-FFF2-40B4-BE49-F238E27FC236}">
                <a16:creationId xmlns:a16="http://schemas.microsoft.com/office/drawing/2014/main" id="{043B13DE-9DC6-DF43-BEA6-6154501BA27D}"/>
              </a:ext>
            </a:extLst>
          </p:cNvPr>
          <p:cNvCxnSpPr>
            <a:stCxn id="27" idx="3"/>
            <a:endCxn id="30" idx="1"/>
          </p:cNvCxnSpPr>
          <p:nvPr/>
        </p:nvCxnSpPr>
        <p:spPr>
          <a:xfrm>
            <a:off x="5410200" y="24003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2596386B-C368-614C-9170-A8219CEC9D44}"/>
              </a:ext>
            </a:extLst>
          </p:cNvPr>
          <p:cNvCxnSpPr>
            <a:stCxn id="16" idx="3"/>
            <a:endCxn id="33" idx="1"/>
          </p:cNvCxnSpPr>
          <p:nvPr/>
        </p:nvCxnSpPr>
        <p:spPr>
          <a:xfrm>
            <a:off x="5410200" y="2628900"/>
            <a:ext cx="1981200" cy="15240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75976184-7636-F744-952F-4D165AFEF07B}"/>
              </a:ext>
            </a:extLst>
          </p:cNvPr>
          <p:cNvCxnSpPr>
            <a:stCxn id="29" idx="3"/>
            <a:endCxn id="35" idx="1"/>
          </p:cNvCxnSpPr>
          <p:nvPr/>
        </p:nvCxnSpPr>
        <p:spPr>
          <a:xfrm>
            <a:off x="5410200" y="3962400"/>
            <a:ext cx="1981200" cy="10668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4F14765C-8A07-6D44-BA38-7E9300632E5B}"/>
              </a:ext>
            </a:extLst>
          </p:cNvPr>
          <p:cNvCxnSpPr>
            <a:endCxn id="34" idx="1"/>
          </p:cNvCxnSpPr>
          <p:nvPr/>
        </p:nvCxnSpPr>
        <p:spPr>
          <a:xfrm flipV="1">
            <a:off x="5410200" y="3200400"/>
            <a:ext cx="1981200" cy="12192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23160480-F108-B94B-80B1-649530A00207}"/>
              </a:ext>
            </a:extLst>
          </p:cNvPr>
          <p:cNvSpPr/>
          <p:nvPr/>
        </p:nvSpPr>
        <p:spPr>
          <a:xfrm>
            <a:off x="40386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29" name="矩形 28">
            <a:extLst>
              <a:ext uri="{FF2B5EF4-FFF2-40B4-BE49-F238E27FC236}">
                <a16:creationId xmlns:a16="http://schemas.microsoft.com/office/drawing/2014/main" id="{08B4534C-7E3D-8E40-99B4-07EE39BB0761}"/>
              </a:ext>
            </a:extLst>
          </p:cNvPr>
          <p:cNvSpPr/>
          <p:nvPr/>
        </p:nvSpPr>
        <p:spPr>
          <a:xfrm>
            <a:off x="4038600" y="3810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0" name="矩形 29">
            <a:extLst>
              <a:ext uri="{FF2B5EF4-FFF2-40B4-BE49-F238E27FC236}">
                <a16:creationId xmlns:a16="http://schemas.microsoft.com/office/drawing/2014/main" id="{16740379-EEB4-3E4C-B4A0-E9CDBDBD653A}"/>
              </a:ext>
            </a:extLst>
          </p:cNvPr>
          <p:cNvSpPr/>
          <p:nvPr/>
        </p:nvSpPr>
        <p:spPr>
          <a:xfrm>
            <a:off x="73914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3" name="矩形 32">
            <a:extLst>
              <a:ext uri="{FF2B5EF4-FFF2-40B4-BE49-F238E27FC236}">
                <a16:creationId xmlns:a16="http://schemas.microsoft.com/office/drawing/2014/main" id="{3F3374B8-3DE4-1A47-A8FF-67635F535C41}"/>
              </a:ext>
            </a:extLst>
          </p:cNvPr>
          <p:cNvSpPr/>
          <p:nvPr/>
        </p:nvSpPr>
        <p:spPr>
          <a:xfrm>
            <a:off x="7391400" y="4038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4" name="矩形 33">
            <a:extLst>
              <a:ext uri="{FF2B5EF4-FFF2-40B4-BE49-F238E27FC236}">
                <a16:creationId xmlns:a16="http://schemas.microsoft.com/office/drawing/2014/main" id="{27B175E3-B189-1947-900A-CC2B2C88552E}"/>
              </a:ext>
            </a:extLst>
          </p:cNvPr>
          <p:cNvSpPr/>
          <p:nvPr/>
        </p:nvSpPr>
        <p:spPr>
          <a:xfrm>
            <a:off x="7391400" y="3048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5" name="矩形 34">
            <a:extLst>
              <a:ext uri="{FF2B5EF4-FFF2-40B4-BE49-F238E27FC236}">
                <a16:creationId xmlns:a16="http://schemas.microsoft.com/office/drawing/2014/main" id="{FCD20A96-5318-7C4B-AE1E-053475A01094}"/>
              </a:ext>
            </a:extLst>
          </p:cNvPr>
          <p:cNvSpPr/>
          <p:nvPr/>
        </p:nvSpPr>
        <p:spPr>
          <a:xfrm>
            <a:off x="7391400" y="48768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内容占位符 2">
            <a:extLst>
              <a:ext uri="{FF2B5EF4-FFF2-40B4-BE49-F238E27FC236}">
                <a16:creationId xmlns:a16="http://schemas.microsoft.com/office/drawing/2014/main" id="{F78EC07A-25BD-464C-BBC6-DD00F42555BA}"/>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memory protection;</a:t>
            </a:r>
          </a:p>
          <a:p>
            <a:pPr>
              <a:buFontTx/>
              <a:buNone/>
            </a:pPr>
            <a:r>
              <a:rPr lang="en-US" altLang="zh-CN"/>
              <a:t>	process isolation</a:t>
            </a:r>
          </a:p>
        </p:txBody>
      </p:sp>
      <p:sp>
        <p:nvSpPr>
          <p:cNvPr id="46082" name="标题 1">
            <a:extLst>
              <a:ext uri="{FF2B5EF4-FFF2-40B4-BE49-F238E27FC236}">
                <a16:creationId xmlns:a16="http://schemas.microsoft.com/office/drawing/2014/main" id="{F4FE7ADF-32CB-9544-BA42-1A24DC8226A6}"/>
              </a:ext>
            </a:extLst>
          </p:cNvPr>
          <p:cNvSpPr>
            <a:spLocks noGrp="1" noChangeArrowheads="1"/>
          </p:cNvSpPr>
          <p:nvPr>
            <p:ph type="title"/>
          </p:nvPr>
        </p:nvSpPr>
        <p:spPr/>
        <p:txBody>
          <a:bodyPr/>
          <a:lstStyle/>
          <a:p>
            <a:r>
              <a:rPr lang="en-US" altLang="zh-CN">
                <a:solidFill>
                  <a:schemeClr val="bg1"/>
                </a:solidFill>
              </a:rPr>
              <a:t>Prior </a:t>
            </a:r>
            <a:r>
              <a:rPr lang="en-US" altLang="zh-CN"/>
              <a:t>Virtual Memory</a:t>
            </a:r>
            <a:endParaRPr lang="zh-CN" altLang="en-US"/>
          </a:p>
        </p:txBody>
      </p:sp>
      <p:sp>
        <p:nvSpPr>
          <p:cNvPr id="5" name="圆角矩形 4">
            <a:extLst>
              <a:ext uri="{FF2B5EF4-FFF2-40B4-BE49-F238E27FC236}">
                <a16:creationId xmlns:a16="http://schemas.microsoft.com/office/drawing/2014/main" id="{6481F701-1A7B-304A-9836-5A1EA474B9F6}"/>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54B15B68-4A6C-8043-9AD1-CA5987709522}"/>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BFC6C62D-DFAF-CA4F-8A65-740E7C749304}"/>
              </a:ext>
            </a:extLst>
          </p:cNvPr>
          <p:cNvSpPr/>
          <p:nvPr/>
        </p:nvSpPr>
        <p:spPr>
          <a:xfrm>
            <a:off x="73914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32D537C2-56D1-044D-AD28-A308BEA6C797}"/>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E24247EC-0474-654E-A9D9-1FA54F4D1208}"/>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52700121-CA03-D24A-91AE-029BB43E3B77}"/>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93076974-4583-DD46-99A5-2919E4F5B371}"/>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89DDC19F-611E-7D46-9614-697E507A4582}"/>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36ABB4DE-59CB-024A-BA82-23EC5E998118}"/>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46092" name="TextBox 19">
            <a:extLst>
              <a:ext uri="{FF2B5EF4-FFF2-40B4-BE49-F238E27FC236}">
                <a16:creationId xmlns:a16="http://schemas.microsoft.com/office/drawing/2014/main" id="{E923B6D4-2995-794A-A5A6-CBC1C91A3918}"/>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46093" name="TextBox 20">
            <a:extLst>
              <a:ext uri="{FF2B5EF4-FFF2-40B4-BE49-F238E27FC236}">
                <a16:creationId xmlns:a16="http://schemas.microsoft.com/office/drawing/2014/main" id="{EE73511C-45D7-8A43-932A-232713162691}"/>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46094" name="TextBox 21">
            <a:extLst>
              <a:ext uri="{FF2B5EF4-FFF2-40B4-BE49-F238E27FC236}">
                <a16:creationId xmlns:a16="http://schemas.microsoft.com/office/drawing/2014/main" id="{E80087F2-EA25-E946-93BE-B1C6F3EE91B4}"/>
              </a:ext>
            </a:extLst>
          </p:cNvPr>
          <p:cNvSpPr txBox="1">
            <a:spLocks noChangeArrowheads="1"/>
          </p:cNvSpPr>
          <p:nvPr/>
        </p:nvSpPr>
        <p:spPr bwMode="auto">
          <a:xfrm>
            <a:off x="64770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D74B2FD1-CAD6-1241-AD6B-7116C5072B72}"/>
              </a:ext>
            </a:extLst>
          </p:cNvPr>
          <p:cNvSpPr/>
          <p:nvPr/>
        </p:nvSpPr>
        <p:spPr>
          <a:xfrm>
            <a:off x="4038600" y="2514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4DB0DC12-3EB9-9245-82D8-2F619C0BCEC6}"/>
              </a:ext>
            </a:extLst>
          </p:cNvPr>
          <p:cNvSpPr/>
          <p:nvPr/>
        </p:nvSpPr>
        <p:spPr>
          <a:xfrm>
            <a:off x="4038600" y="41148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46097" name="TextBox 22">
            <a:extLst>
              <a:ext uri="{FF2B5EF4-FFF2-40B4-BE49-F238E27FC236}">
                <a16:creationId xmlns:a16="http://schemas.microsoft.com/office/drawing/2014/main" id="{DE21E0F5-D149-F84B-8F8F-552C9AD00F6C}"/>
              </a:ext>
            </a:extLst>
          </p:cNvPr>
          <p:cNvSpPr txBox="1">
            <a:spLocks noChangeArrowheads="1"/>
          </p:cNvSpPr>
          <p:nvPr/>
        </p:nvSpPr>
        <p:spPr bwMode="auto">
          <a:xfrm>
            <a:off x="3810000" y="1905000"/>
            <a:ext cx="1797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Virtual memory</a:t>
            </a:r>
            <a:endParaRPr lang="zh-CN" altLang="en-US" sz="1800">
              <a:latin typeface="Arial" panose="020B0604020202020204" pitchFamily="34" charset="0"/>
            </a:endParaRPr>
          </a:p>
        </p:txBody>
      </p:sp>
      <p:cxnSp>
        <p:nvCxnSpPr>
          <p:cNvPr id="26" name="直接箭头连接符 25">
            <a:extLst>
              <a:ext uri="{FF2B5EF4-FFF2-40B4-BE49-F238E27FC236}">
                <a16:creationId xmlns:a16="http://schemas.microsoft.com/office/drawing/2014/main" id="{85753268-CDED-D74F-B96A-F72937841127}"/>
              </a:ext>
            </a:extLst>
          </p:cNvPr>
          <p:cNvCxnSpPr>
            <a:stCxn id="27" idx="3"/>
            <a:endCxn id="30" idx="1"/>
          </p:cNvCxnSpPr>
          <p:nvPr/>
        </p:nvCxnSpPr>
        <p:spPr>
          <a:xfrm>
            <a:off x="5410200" y="24003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B335FC26-0899-9B49-93FD-034220458B2D}"/>
              </a:ext>
            </a:extLst>
          </p:cNvPr>
          <p:cNvCxnSpPr>
            <a:stCxn id="16" idx="3"/>
            <a:endCxn id="33" idx="1"/>
          </p:cNvCxnSpPr>
          <p:nvPr/>
        </p:nvCxnSpPr>
        <p:spPr>
          <a:xfrm>
            <a:off x="5410200" y="2628900"/>
            <a:ext cx="1981200" cy="15240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C9183BBF-1B93-8546-B7AF-0E1708DC6872}"/>
              </a:ext>
            </a:extLst>
          </p:cNvPr>
          <p:cNvCxnSpPr>
            <a:stCxn id="29" idx="3"/>
            <a:endCxn id="35" idx="1"/>
          </p:cNvCxnSpPr>
          <p:nvPr/>
        </p:nvCxnSpPr>
        <p:spPr>
          <a:xfrm>
            <a:off x="5410200" y="3962400"/>
            <a:ext cx="1981200" cy="10668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40E2E2E0-5498-D342-A0D6-B903EDC3D2F2}"/>
              </a:ext>
            </a:extLst>
          </p:cNvPr>
          <p:cNvCxnSpPr>
            <a:endCxn id="34" idx="1"/>
          </p:cNvCxnSpPr>
          <p:nvPr/>
        </p:nvCxnSpPr>
        <p:spPr>
          <a:xfrm flipV="1">
            <a:off x="5410200" y="3200400"/>
            <a:ext cx="1981200" cy="12192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E77A8B23-6A16-C14F-A5BB-C8CBB8AC1CDB}"/>
              </a:ext>
            </a:extLst>
          </p:cNvPr>
          <p:cNvSpPr/>
          <p:nvPr/>
        </p:nvSpPr>
        <p:spPr>
          <a:xfrm>
            <a:off x="40386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29" name="矩形 28">
            <a:extLst>
              <a:ext uri="{FF2B5EF4-FFF2-40B4-BE49-F238E27FC236}">
                <a16:creationId xmlns:a16="http://schemas.microsoft.com/office/drawing/2014/main" id="{A9584590-31CD-4141-A558-928C85D072A3}"/>
              </a:ext>
            </a:extLst>
          </p:cNvPr>
          <p:cNvSpPr/>
          <p:nvPr/>
        </p:nvSpPr>
        <p:spPr>
          <a:xfrm>
            <a:off x="4038600" y="3810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0" name="矩形 29">
            <a:extLst>
              <a:ext uri="{FF2B5EF4-FFF2-40B4-BE49-F238E27FC236}">
                <a16:creationId xmlns:a16="http://schemas.microsoft.com/office/drawing/2014/main" id="{0A3E5054-172B-2144-8616-73BF1C73CEE8}"/>
              </a:ext>
            </a:extLst>
          </p:cNvPr>
          <p:cNvSpPr/>
          <p:nvPr/>
        </p:nvSpPr>
        <p:spPr>
          <a:xfrm>
            <a:off x="73914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3" name="矩形 32">
            <a:extLst>
              <a:ext uri="{FF2B5EF4-FFF2-40B4-BE49-F238E27FC236}">
                <a16:creationId xmlns:a16="http://schemas.microsoft.com/office/drawing/2014/main" id="{CB5C9E42-A862-CD48-BC36-929A55858897}"/>
              </a:ext>
            </a:extLst>
          </p:cNvPr>
          <p:cNvSpPr/>
          <p:nvPr/>
        </p:nvSpPr>
        <p:spPr>
          <a:xfrm>
            <a:off x="7391400" y="4038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4" name="矩形 33">
            <a:extLst>
              <a:ext uri="{FF2B5EF4-FFF2-40B4-BE49-F238E27FC236}">
                <a16:creationId xmlns:a16="http://schemas.microsoft.com/office/drawing/2014/main" id="{8BA512D9-4F4D-5C47-A320-45946C5C964E}"/>
              </a:ext>
            </a:extLst>
          </p:cNvPr>
          <p:cNvSpPr/>
          <p:nvPr/>
        </p:nvSpPr>
        <p:spPr>
          <a:xfrm>
            <a:off x="7391400" y="3048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5" name="矩形 34">
            <a:extLst>
              <a:ext uri="{FF2B5EF4-FFF2-40B4-BE49-F238E27FC236}">
                <a16:creationId xmlns:a16="http://schemas.microsoft.com/office/drawing/2014/main" id="{FF3D6B49-1142-B248-848F-A661DB990BF6}"/>
              </a:ext>
            </a:extLst>
          </p:cNvPr>
          <p:cNvSpPr/>
          <p:nvPr/>
        </p:nvSpPr>
        <p:spPr>
          <a:xfrm>
            <a:off x="7391400" y="48768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cxnSp>
        <p:nvCxnSpPr>
          <p:cNvPr id="36" name="直接箭头连接符 35">
            <a:extLst>
              <a:ext uri="{FF2B5EF4-FFF2-40B4-BE49-F238E27FC236}">
                <a16:creationId xmlns:a16="http://schemas.microsoft.com/office/drawing/2014/main" id="{A092B45B-134D-1C48-8941-AE86F8739DDB}"/>
              </a:ext>
            </a:extLst>
          </p:cNvPr>
          <p:cNvCxnSpPr/>
          <p:nvPr/>
        </p:nvCxnSpPr>
        <p:spPr>
          <a:xfrm>
            <a:off x="0" y="3581400"/>
            <a:ext cx="6019800" cy="1588"/>
          </a:xfrm>
          <a:prstGeom prst="straightConnector1">
            <a:avLst/>
          </a:prstGeom>
          <a:ln w="38100">
            <a:solidFill>
              <a:srgbClr val="FF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标题 1">
            <a:extLst>
              <a:ext uri="{FF2B5EF4-FFF2-40B4-BE49-F238E27FC236}">
                <a16:creationId xmlns:a16="http://schemas.microsoft.com/office/drawing/2014/main" id="{B1E22348-A8E3-B94B-8EB9-E492355B2EB5}"/>
              </a:ext>
            </a:extLst>
          </p:cNvPr>
          <p:cNvSpPr>
            <a:spLocks noGrp="1" noChangeArrowheads="1"/>
          </p:cNvSpPr>
          <p:nvPr>
            <p:ph type="title"/>
          </p:nvPr>
        </p:nvSpPr>
        <p:spPr/>
        <p:txBody>
          <a:bodyPr/>
          <a:lstStyle/>
          <a:p>
            <a:r>
              <a:rPr lang="en-US" altLang="zh-CN">
                <a:solidFill>
                  <a:schemeClr val="bg1"/>
                </a:solidFill>
              </a:rPr>
              <a:t>Prior </a:t>
            </a:r>
            <a:r>
              <a:rPr lang="en-US" altLang="zh-CN"/>
              <a:t>Virtual Memory</a:t>
            </a:r>
            <a:endParaRPr lang="zh-CN" altLang="en-US"/>
          </a:p>
        </p:txBody>
      </p:sp>
      <p:sp>
        <p:nvSpPr>
          <p:cNvPr id="5" name="圆角矩形 4">
            <a:extLst>
              <a:ext uri="{FF2B5EF4-FFF2-40B4-BE49-F238E27FC236}">
                <a16:creationId xmlns:a16="http://schemas.microsoft.com/office/drawing/2014/main" id="{98B8BADB-7D6D-A44C-8E84-76DC9900441E}"/>
              </a:ext>
            </a:extLst>
          </p:cNvPr>
          <p:cNvSpPr/>
          <p:nvPr/>
        </p:nvSpPr>
        <p:spPr>
          <a:xfrm>
            <a:off x="1600200" y="2743200"/>
            <a:ext cx="838200" cy="6096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6" name="圆角矩形 5">
            <a:extLst>
              <a:ext uri="{FF2B5EF4-FFF2-40B4-BE49-F238E27FC236}">
                <a16:creationId xmlns:a16="http://schemas.microsoft.com/office/drawing/2014/main" id="{C1EFACCD-77E6-3348-9680-674C7586C45A}"/>
              </a:ext>
            </a:extLst>
          </p:cNvPr>
          <p:cNvSpPr/>
          <p:nvPr/>
        </p:nvSpPr>
        <p:spPr>
          <a:xfrm>
            <a:off x="1600200" y="3810000"/>
            <a:ext cx="838200" cy="6096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矩形 6">
            <a:extLst>
              <a:ext uri="{FF2B5EF4-FFF2-40B4-BE49-F238E27FC236}">
                <a16:creationId xmlns:a16="http://schemas.microsoft.com/office/drawing/2014/main" id="{30C182E3-3D52-B946-BF99-586237689BFD}"/>
              </a:ext>
            </a:extLst>
          </p:cNvPr>
          <p:cNvSpPr/>
          <p:nvPr/>
        </p:nvSpPr>
        <p:spPr>
          <a:xfrm>
            <a:off x="7391400" y="1600200"/>
            <a:ext cx="1371600" cy="45720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9" name="直接箭头连接符 8">
            <a:extLst>
              <a:ext uri="{FF2B5EF4-FFF2-40B4-BE49-F238E27FC236}">
                <a16:creationId xmlns:a16="http://schemas.microsoft.com/office/drawing/2014/main" id="{A011EF43-1322-6047-980E-916F0D27D6DC}"/>
              </a:ext>
            </a:extLst>
          </p:cNvPr>
          <p:cNvCxnSpPr/>
          <p:nvPr/>
        </p:nvCxnSpPr>
        <p:spPr>
          <a:xfrm flipV="1">
            <a:off x="2362200" y="2286000"/>
            <a:ext cx="1676400" cy="4572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541DB05B-F619-534E-B7E1-671A0E473252}"/>
              </a:ext>
            </a:extLst>
          </p:cNvPr>
          <p:cNvCxnSpPr/>
          <p:nvPr/>
        </p:nvCxnSpPr>
        <p:spPr>
          <a:xfrm>
            <a:off x="2362200" y="3352800"/>
            <a:ext cx="16764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B3EE3112-A65D-F14C-BF83-26B2D275582C}"/>
              </a:ext>
            </a:extLst>
          </p:cNvPr>
          <p:cNvCxnSpPr/>
          <p:nvPr/>
        </p:nvCxnSpPr>
        <p:spPr>
          <a:xfrm>
            <a:off x="2362200" y="3810000"/>
            <a:ext cx="1676400" cy="1588"/>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757AE244-0148-FC46-B055-0C6533A11728}"/>
              </a:ext>
            </a:extLst>
          </p:cNvPr>
          <p:cNvCxnSpPr/>
          <p:nvPr/>
        </p:nvCxnSpPr>
        <p:spPr>
          <a:xfrm>
            <a:off x="2362200" y="4419600"/>
            <a:ext cx="1676400" cy="609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371C5635-CE51-DD41-9EEA-56DC277953F5}"/>
              </a:ext>
            </a:extLst>
          </p:cNvPr>
          <p:cNvSpPr/>
          <p:nvPr/>
        </p:nvSpPr>
        <p:spPr>
          <a:xfrm>
            <a:off x="4038600" y="2286000"/>
            <a:ext cx="1371600" cy="10668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18" name="矩形 17">
            <a:extLst>
              <a:ext uri="{FF2B5EF4-FFF2-40B4-BE49-F238E27FC236}">
                <a16:creationId xmlns:a16="http://schemas.microsoft.com/office/drawing/2014/main" id="{4A39B1E8-0394-DC40-8C17-F7FDAE2E0DAB}"/>
              </a:ext>
            </a:extLst>
          </p:cNvPr>
          <p:cNvSpPr/>
          <p:nvPr/>
        </p:nvSpPr>
        <p:spPr>
          <a:xfrm>
            <a:off x="4038600" y="3810000"/>
            <a:ext cx="1371600" cy="121920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dirty="0"/>
          </a:p>
        </p:txBody>
      </p:sp>
      <p:sp>
        <p:nvSpPr>
          <p:cNvPr id="48139" name="TextBox 19">
            <a:extLst>
              <a:ext uri="{FF2B5EF4-FFF2-40B4-BE49-F238E27FC236}">
                <a16:creationId xmlns:a16="http://schemas.microsoft.com/office/drawing/2014/main" id="{29ABDC58-372F-1348-A774-708E1609CEE0}"/>
              </a:ext>
            </a:extLst>
          </p:cNvPr>
          <p:cNvSpPr txBox="1">
            <a:spLocks noChangeArrowheads="1"/>
          </p:cNvSpPr>
          <p:nvPr/>
        </p:nvSpPr>
        <p:spPr bwMode="auto">
          <a:xfrm>
            <a:off x="304800" y="2743200"/>
            <a:ext cx="1223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A</a:t>
            </a:r>
            <a:endParaRPr lang="zh-CN" altLang="en-US" sz="1800">
              <a:latin typeface="Arial" panose="020B0604020202020204" pitchFamily="34" charset="0"/>
            </a:endParaRPr>
          </a:p>
        </p:txBody>
      </p:sp>
      <p:sp>
        <p:nvSpPr>
          <p:cNvPr id="48140" name="TextBox 20">
            <a:extLst>
              <a:ext uri="{FF2B5EF4-FFF2-40B4-BE49-F238E27FC236}">
                <a16:creationId xmlns:a16="http://schemas.microsoft.com/office/drawing/2014/main" id="{1CF4ACA0-D26B-A94D-B310-59A44F259C5C}"/>
              </a:ext>
            </a:extLst>
          </p:cNvPr>
          <p:cNvSpPr txBox="1">
            <a:spLocks noChangeArrowheads="1"/>
          </p:cNvSpPr>
          <p:nvPr/>
        </p:nvSpPr>
        <p:spPr bwMode="auto">
          <a:xfrm>
            <a:off x="304800" y="3810000"/>
            <a:ext cx="12366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Process B</a:t>
            </a:r>
            <a:endParaRPr lang="zh-CN" altLang="en-US" sz="1800">
              <a:latin typeface="Arial" panose="020B0604020202020204" pitchFamily="34" charset="0"/>
            </a:endParaRPr>
          </a:p>
        </p:txBody>
      </p:sp>
      <p:sp>
        <p:nvSpPr>
          <p:cNvPr id="48141" name="TextBox 21">
            <a:extLst>
              <a:ext uri="{FF2B5EF4-FFF2-40B4-BE49-F238E27FC236}">
                <a16:creationId xmlns:a16="http://schemas.microsoft.com/office/drawing/2014/main" id="{1CBDF361-0C71-F241-9557-83A395EA7025}"/>
              </a:ext>
            </a:extLst>
          </p:cNvPr>
          <p:cNvSpPr txBox="1">
            <a:spLocks noChangeArrowheads="1"/>
          </p:cNvSpPr>
          <p:nvPr/>
        </p:nvSpPr>
        <p:spPr bwMode="auto">
          <a:xfrm>
            <a:off x="6477000" y="1295400"/>
            <a:ext cx="2505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Main/Physical Memory</a:t>
            </a:r>
            <a:endParaRPr lang="zh-CN" altLang="en-US" sz="1800">
              <a:latin typeface="Arial" panose="020B0604020202020204" pitchFamily="34" charset="0"/>
            </a:endParaRPr>
          </a:p>
        </p:txBody>
      </p:sp>
      <p:sp>
        <p:nvSpPr>
          <p:cNvPr id="16" name="矩形 15">
            <a:extLst>
              <a:ext uri="{FF2B5EF4-FFF2-40B4-BE49-F238E27FC236}">
                <a16:creationId xmlns:a16="http://schemas.microsoft.com/office/drawing/2014/main" id="{D5C4D5DE-5585-6F46-8569-CCC25C42B85D}"/>
              </a:ext>
            </a:extLst>
          </p:cNvPr>
          <p:cNvSpPr/>
          <p:nvPr/>
        </p:nvSpPr>
        <p:spPr>
          <a:xfrm>
            <a:off x="4038600" y="2514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19" name="矩形 18">
            <a:extLst>
              <a:ext uri="{FF2B5EF4-FFF2-40B4-BE49-F238E27FC236}">
                <a16:creationId xmlns:a16="http://schemas.microsoft.com/office/drawing/2014/main" id="{F2FDE8AA-C492-E347-90DF-A705CF26D45D}"/>
              </a:ext>
            </a:extLst>
          </p:cNvPr>
          <p:cNvSpPr/>
          <p:nvPr/>
        </p:nvSpPr>
        <p:spPr>
          <a:xfrm>
            <a:off x="4038600" y="41148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48144" name="TextBox 22">
            <a:extLst>
              <a:ext uri="{FF2B5EF4-FFF2-40B4-BE49-F238E27FC236}">
                <a16:creationId xmlns:a16="http://schemas.microsoft.com/office/drawing/2014/main" id="{1D03DAC0-71DF-8E45-AE49-3FAC25FBEF69}"/>
              </a:ext>
            </a:extLst>
          </p:cNvPr>
          <p:cNvSpPr txBox="1">
            <a:spLocks noChangeArrowheads="1"/>
          </p:cNvSpPr>
          <p:nvPr/>
        </p:nvSpPr>
        <p:spPr bwMode="auto">
          <a:xfrm>
            <a:off x="3810000" y="1905000"/>
            <a:ext cx="1797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Virtual memory</a:t>
            </a:r>
            <a:endParaRPr lang="zh-CN" altLang="en-US" sz="1800">
              <a:latin typeface="Arial" panose="020B0604020202020204" pitchFamily="34" charset="0"/>
            </a:endParaRPr>
          </a:p>
        </p:txBody>
      </p:sp>
      <p:cxnSp>
        <p:nvCxnSpPr>
          <p:cNvPr id="26" name="直接箭头连接符 25">
            <a:extLst>
              <a:ext uri="{FF2B5EF4-FFF2-40B4-BE49-F238E27FC236}">
                <a16:creationId xmlns:a16="http://schemas.microsoft.com/office/drawing/2014/main" id="{17227614-E5A1-1E49-BA15-E4B005C1AEF9}"/>
              </a:ext>
            </a:extLst>
          </p:cNvPr>
          <p:cNvCxnSpPr>
            <a:stCxn id="27" idx="3"/>
            <a:endCxn id="30" idx="1"/>
          </p:cNvCxnSpPr>
          <p:nvPr/>
        </p:nvCxnSpPr>
        <p:spPr>
          <a:xfrm>
            <a:off x="5410200" y="2400300"/>
            <a:ext cx="1981200" cy="1588"/>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EC6CC3CF-396F-A84A-B8D6-7A251BE27B19}"/>
              </a:ext>
            </a:extLst>
          </p:cNvPr>
          <p:cNvCxnSpPr>
            <a:stCxn id="16" idx="3"/>
            <a:endCxn id="33" idx="1"/>
          </p:cNvCxnSpPr>
          <p:nvPr/>
        </p:nvCxnSpPr>
        <p:spPr>
          <a:xfrm>
            <a:off x="5410200" y="2628900"/>
            <a:ext cx="1981200" cy="1524000"/>
          </a:xfrm>
          <a:prstGeom prst="straightConnector1">
            <a:avLst/>
          </a:prstGeom>
          <a:ln w="38100">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4A3D0EB0-B957-1440-877B-9F8F61CC0265}"/>
              </a:ext>
            </a:extLst>
          </p:cNvPr>
          <p:cNvCxnSpPr>
            <a:stCxn id="29" idx="3"/>
            <a:endCxn id="40" idx="1"/>
          </p:cNvCxnSpPr>
          <p:nvPr/>
        </p:nvCxnSpPr>
        <p:spPr>
          <a:xfrm>
            <a:off x="5410200" y="3962400"/>
            <a:ext cx="1295400" cy="25146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3A6C6134-3E5D-2943-BBF2-F2FE7562F76D}"/>
              </a:ext>
            </a:extLst>
          </p:cNvPr>
          <p:cNvCxnSpPr>
            <a:endCxn id="34" idx="1"/>
          </p:cNvCxnSpPr>
          <p:nvPr/>
        </p:nvCxnSpPr>
        <p:spPr>
          <a:xfrm flipV="1">
            <a:off x="5410200" y="3200400"/>
            <a:ext cx="1981200" cy="121920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4547222B-87CE-2243-A4CF-A4BCDBE530E9}"/>
              </a:ext>
            </a:extLst>
          </p:cNvPr>
          <p:cNvSpPr/>
          <p:nvPr/>
        </p:nvSpPr>
        <p:spPr>
          <a:xfrm>
            <a:off x="40386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29" name="矩形 28">
            <a:extLst>
              <a:ext uri="{FF2B5EF4-FFF2-40B4-BE49-F238E27FC236}">
                <a16:creationId xmlns:a16="http://schemas.microsoft.com/office/drawing/2014/main" id="{061B5F57-BFFD-CB45-8331-58BC5EB3379E}"/>
              </a:ext>
            </a:extLst>
          </p:cNvPr>
          <p:cNvSpPr/>
          <p:nvPr/>
        </p:nvSpPr>
        <p:spPr>
          <a:xfrm>
            <a:off x="4038600" y="3810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0" name="矩形 29">
            <a:extLst>
              <a:ext uri="{FF2B5EF4-FFF2-40B4-BE49-F238E27FC236}">
                <a16:creationId xmlns:a16="http://schemas.microsoft.com/office/drawing/2014/main" id="{6767C3FC-8FF2-A840-8962-F519A5A3E581}"/>
              </a:ext>
            </a:extLst>
          </p:cNvPr>
          <p:cNvSpPr/>
          <p:nvPr/>
        </p:nvSpPr>
        <p:spPr>
          <a:xfrm>
            <a:off x="7391400" y="22860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3" name="矩形 32">
            <a:extLst>
              <a:ext uri="{FF2B5EF4-FFF2-40B4-BE49-F238E27FC236}">
                <a16:creationId xmlns:a16="http://schemas.microsoft.com/office/drawing/2014/main" id="{917EB854-C71A-C54A-AB0E-7B1D8F89A8DF}"/>
              </a:ext>
            </a:extLst>
          </p:cNvPr>
          <p:cNvSpPr/>
          <p:nvPr/>
        </p:nvSpPr>
        <p:spPr>
          <a:xfrm>
            <a:off x="7391400" y="4038600"/>
            <a:ext cx="1371600" cy="2286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4" name="矩形 33">
            <a:extLst>
              <a:ext uri="{FF2B5EF4-FFF2-40B4-BE49-F238E27FC236}">
                <a16:creationId xmlns:a16="http://schemas.microsoft.com/office/drawing/2014/main" id="{563B1152-E55B-3F4F-9711-DDA2495890CC}"/>
              </a:ext>
            </a:extLst>
          </p:cNvPr>
          <p:cNvSpPr/>
          <p:nvPr/>
        </p:nvSpPr>
        <p:spPr>
          <a:xfrm>
            <a:off x="7391400" y="30480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37" name="流程图: 磁盘 36">
            <a:extLst>
              <a:ext uri="{FF2B5EF4-FFF2-40B4-BE49-F238E27FC236}">
                <a16:creationId xmlns:a16="http://schemas.microsoft.com/office/drawing/2014/main" id="{D3D8C52F-A7D1-6946-8225-4CC7EC074E80}"/>
              </a:ext>
            </a:extLst>
          </p:cNvPr>
          <p:cNvSpPr/>
          <p:nvPr/>
        </p:nvSpPr>
        <p:spPr>
          <a:xfrm>
            <a:off x="6705600" y="5562600"/>
            <a:ext cx="1371600" cy="129540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40" name="矩形 39">
            <a:extLst>
              <a:ext uri="{FF2B5EF4-FFF2-40B4-BE49-F238E27FC236}">
                <a16:creationId xmlns:a16="http://schemas.microsoft.com/office/drawing/2014/main" id="{F29588D3-C813-6246-8301-9039ECFC1C5A}"/>
              </a:ext>
            </a:extLst>
          </p:cNvPr>
          <p:cNvSpPr/>
          <p:nvPr/>
        </p:nvSpPr>
        <p:spPr>
          <a:xfrm>
            <a:off x="6705600" y="6324600"/>
            <a:ext cx="1371600" cy="3048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used</a:t>
            </a:r>
            <a:endParaRPr lang="zh-CN" altLang="en-US" dirty="0"/>
          </a:p>
        </p:txBody>
      </p:sp>
      <p:sp>
        <p:nvSpPr>
          <p:cNvPr id="48156" name="内容占位符 2">
            <a:extLst>
              <a:ext uri="{FF2B5EF4-FFF2-40B4-BE49-F238E27FC236}">
                <a16:creationId xmlns:a16="http://schemas.microsoft.com/office/drawing/2014/main" id="{AA3EEA71-2F7D-824A-B4C6-332AD242ED9A}"/>
              </a:ext>
            </a:extLst>
          </p:cNvPr>
          <p:cNvSpPr>
            <a:spLocks noGrp="1" noChangeArrowheads="1"/>
          </p:cNvSpPr>
          <p:nvPr>
            <p:ph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endParaRPr lang="en-US" altLang="zh-CN"/>
          </a:p>
          <a:p>
            <a:r>
              <a:rPr lang="en-US" altLang="zh-CN"/>
              <a:t>Introduces another level of </a:t>
            </a:r>
          </a:p>
          <a:p>
            <a:pPr>
              <a:buFontTx/>
              <a:buNone/>
            </a:pPr>
            <a:r>
              <a:rPr lang="en-US" altLang="zh-CN"/>
              <a:t>	secondary storage</a:t>
            </a:r>
            <a:endParaRPr lang="zh-CN"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en-US" altLang="zh-CN"/>
              <a:t>Virtual Memory</a:t>
            </a:r>
          </a:p>
        </p:txBody>
      </p:sp>
      <p:sp>
        <p:nvSpPr>
          <p:cNvPr id="70659" name="Rectangle 3"/>
          <p:cNvSpPr>
            <a:spLocks noGrp="1" noChangeArrowheads="1"/>
          </p:cNvSpPr>
          <p:nvPr>
            <p:ph type="body" idx="1"/>
          </p:nvPr>
        </p:nvSpPr>
        <p:spPr/>
        <p:txBody>
          <a:bodyPr/>
          <a:lstStyle/>
          <a:p>
            <a:r>
              <a:rPr lang="en-US" altLang="zh-CN"/>
              <a:t>The architecture must limit what a process can access when running a user process yet allow an OS process to access more</a:t>
            </a:r>
          </a:p>
          <a:p>
            <a:r>
              <a:rPr lang="en-US" altLang="zh-CN" b="1"/>
              <a:t>Four tasks </a:t>
            </a:r>
            <a:r>
              <a:rPr lang="en-US" altLang="zh-CN"/>
              <a:t>for the architecture</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r>
              <a:rPr lang="en-US" altLang="zh-CN"/>
              <a:t>Virtual Memory</a:t>
            </a:r>
          </a:p>
        </p:txBody>
      </p:sp>
      <p:sp>
        <p:nvSpPr>
          <p:cNvPr id="71683" name="Rectangle 3"/>
          <p:cNvSpPr>
            <a:spLocks noGrp="1" noChangeArrowheads="1"/>
          </p:cNvSpPr>
          <p:nvPr>
            <p:ph type="body" idx="1"/>
          </p:nvPr>
        </p:nvSpPr>
        <p:spPr>
          <a:xfrm>
            <a:off x="457200" y="1600200"/>
            <a:ext cx="8915400" cy="5257800"/>
          </a:xfrm>
        </p:spPr>
        <p:txBody>
          <a:bodyPr/>
          <a:lstStyle/>
          <a:p>
            <a:pPr>
              <a:lnSpc>
                <a:spcPct val="90000"/>
              </a:lnSpc>
            </a:pPr>
            <a:r>
              <a:rPr lang="en-US" altLang="zh-CN" b="1" dirty="0"/>
              <a:t>Task 1</a:t>
            </a:r>
            <a:r>
              <a:rPr lang="en-US" altLang="zh-CN" dirty="0"/>
              <a:t> </a:t>
            </a:r>
          </a:p>
          <a:p>
            <a:pPr>
              <a:lnSpc>
                <a:spcPct val="90000"/>
              </a:lnSpc>
              <a:buFontTx/>
              <a:buNone/>
            </a:pPr>
            <a:r>
              <a:rPr lang="en-US" altLang="zh-CN" dirty="0"/>
              <a:t>	The architecture provides at least two modes, indicating whether the running process is a user process or an OS process (i.e., kernel/supervisor process)</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altLang="zh-CN"/>
              <a:t>Virtual Memory</a:t>
            </a:r>
          </a:p>
        </p:txBody>
      </p:sp>
      <p:sp>
        <p:nvSpPr>
          <p:cNvPr id="72707" name="Rectangle 3"/>
          <p:cNvSpPr>
            <a:spLocks noGrp="1" noChangeArrowheads="1"/>
          </p:cNvSpPr>
          <p:nvPr>
            <p:ph type="body" idx="1"/>
          </p:nvPr>
        </p:nvSpPr>
        <p:spPr/>
        <p:txBody>
          <a:bodyPr/>
          <a:lstStyle/>
          <a:p>
            <a:pPr>
              <a:lnSpc>
                <a:spcPct val="90000"/>
              </a:lnSpc>
            </a:pPr>
            <a:r>
              <a:rPr lang="en-US" altLang="zh-CN" b="1"/>
              <a:t>Task 2</a:t>
            </a:r>
          </a:p>
          <a:p>
            <a:pPr>
              <a:lnSpc>
                <a:spcPct val="90000"/>
              </a:lnSpc>
              <a:buFontTx/>
              <a:buNone/>
            </a:pPr>
            <a:r>
              <a:rPr lang="en-US" altLang="zh-CN" b="1"/>
              <a:t>	</a:t>
            </a:r>
            <a:r>
              <a:rPr lang="en-US" altLang="zh-CN"/>
              <a:t>The architecture provides a portion of the processor state that a user process can use but not write</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r>
              <a:rPr lang="en-US" altLang="zh-CN"/>
              <a:t>Virtual Memory</a:t>
            </a:r>
          </a:p>
        </p:txBody>
      </p:sp>
      <p:sp>
        <p:nvSpPr>
          <p:cNvPr id="73731" name="Rectangle 3"/>
          <p:cNvSpPr>
            <a:spLocks noGrp="1" noChangeArrowheads="1"/>
          </p:cNvSpPr>
          <p:nvPr>
            <p:ph type="body" idx="1"/>
          </p:nvPr>
        </p:nvSpPr>
        <p:spPr/>
        <p:txBody>
          <a:bodyPr/>
          <a:lstStyle/>
          <a:p>
            <a:pPr>
              <a:lnSpc>
                <a:spcPct val="90000"/>
              </a:lnSpc>
            </a:pPr>
            <a:r>
              <a:rPr lang="en-US" altLang="zh-CN" b="1" dirty="0"/>
              <a:t>Task 3</a:t>
            </a:r>
            <a:r>
              <a:rPr lang="en-US" altLang="zh-CN" dirty="0"/>
              <a:t> </a:t>
            </a:r>
          </a:p>
          <a:p>
            <a:pPr>
              <a:lnSpc>
                <a:spcPct val="90000"/>
              </a:lnSpc>
              <a:buFontTx/>
              <a:buNone/>
            </a:pPr>
            <a:r>
              <a:rPr lang="en-US" altLang="zh-CN" dirty="0"/>
              <a:t>	The architecture provides mechanisms whereby the processor can go from user mode to supervisor mode (i.e., </a:t>
            </a:r>
            <a:r>
              <a:rPr lang="en-US" altLang="zh-CN" dirty="0">
                <a:solidFill>
                  <a:srgbClr val="00B0F0"/>
                </a:solidFill>
              </a:rPr>
              <a:t>system call</a:t>
            </a:r>
            <a:r>
              <a:rPr lang="en-US" altLang="zh-CN" dirty="0"/>
              <a:t>) and vice versa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zh-CN" dirty="0" err="1"/>
              <a:t>Opt</a:t>
            </a:r>
            <a:r>
              <a:rPr lang="en-US" altLang="zh-CN" dirty="0"/>
              <a:t> #1: Small and Simple First-Level Caches</a:t>
            </a:r>
          </a:p>
        </p:txBody>
      </p:sp>
      <p:pic>
        <p:nvPicPr>
          <p:cNvPr id="3" name="Picture 2">
            <a:extLst>
              <a:ext uri="{FF2B5EF4-FFF2-40B4-BE49-F238E27FC236}">
                <a16:creationId xmlns:a16="http://schemas.microsoft.com/office/drawing/2014/main" id="{6201CFA0-5B81-7A48-8180-411A49597283}"/>
              </a:ext>
            </a:extLst>
          </p:cNvPr>
          <p:cNvPicPr>
            <a:picLocks noChangeAspect="1"/>
          </p:cNvPicPr>
          <p:nvPr/>
        </p:nvPicPr>
        <p:blipFill>
          <a:blip r:embed="rId3"/>
          <a:stretch>
            <a:fillRect/>
          </a:stretch>
        </p:blipFill>
        <p:spPr>
          <a:xfrm>
            <a:off x="1371600" y="2038685"/>
            <a:ext cx="6858000" cy="4819315"/>
          </a:xfrm>
          <a:prstGeom prst="rect">
            <a:avLst/>
          </a:prstGeom>
        </p:spPr>
      </p:pic>
      <p:sp>
        <p:nvSpPr>
          <p:cNvPr id="24579" name="Rectangle 3"/>
          <p:cNvSpPr>
            <a:spLocks noGrp="1" noChangeArrowheads="1"/>
          </p:cNvSpPr>
          <p:nvPr>
            <p:ph type="body" idx="1"/>
          </p:nvPr>
        </p:nvSpPr>
        <p:spPr/>
        <p:txBody>
          <a:bodyPr/>
          <a:lstStyle/>
          <a:p>
            <a:pPr eaLnBrk="1" hangingPunct="1"/>
            <a:r>
              <a:rPr lang="en-US" altLang="zh-CN" dirty="0"/>
              <a:t>Reduce power</a:t>
            </a:r>
          </a:p>
          <a:p>
            <a:pPr eaLnBrk="1" hangingPunct="1"/>
            <a:endParaRPr lang="en-US" altLang="zh-CN"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p:txBody>
          <a:bodyPr/>
          <a:lstStyle/>
          <a:p>
            <a:r>
              <a:rPr lang="en-US" altLang="zh-CN"/>
              <a:t>Virtual Memory</a:t>
            </a:r>
          </a:p>
        </p:txBody>
      </p:sp>
      <p:sp>
        <p:nvSpPr>
          <p:cNvPr id="74755" name="Rectangle 3"/>
          <p:cNvSpPr>
            <a:spLocks noGrp="1" noChangeArrowheads="1"/>
          </p:cNvSpPr>
          <p:nvPr>
            <p:ph type="body" idx="1"/>
          </p:nvPr>
        </p:nvSpPr>
        <p:spPr/>
        <p:txBody>
          <a:bodyPr/>
          <a:lstStyle/>
          <a:p>
            <a:pPr>
              <a:lnSpc>
                <a:spcPct val="90000"/>
              </a:lnSpc>
            </a:pPr>
            <a:r>
              <a:rPr lang="en-US" altLang="zh-CN" b="1" dirty="0"/>
              <a:t>Task 4</a:t>
            </a:r>
            <a:r>
              <a:rPr lang="en-US" altLang="zh-CN" dirty="0"/>
              <a:t> </a:t>
            </a:r>
          </a:p>
          <a:p>
            <a:pPr>
              <a:lnSpc>
                <a:spcPct val="90000"/>
              </a:lnSpc>
              <a:buFontTx/>
              <a:buNone/>
            </a:pPr>
            <a:r>
              <a:rPr lang="en-US" altLang="zh-CN" dirty="0"/>
              <a:t>	The architecture provides mechanisms to limit memory accesses to protect the memory state of a process without having to swap the process to disk on a context switch</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1000s bugs in production </a:t>
            </a:r>
            <a:r>
              <a:rPr lang="en-US" altLang="zh-CN" sz="4400" b="1" dirty="0" err="1">
                <a:solidFill>
                  <a:schemeClr val="tx2"/>
                </a:solidFill>
                <a:latin typeface="Verdana" panose="020B0604030504040204" pitchFamily="34" charset="0"/>
              </a:rPr>
              <a:t>os</a:t>
            </a:r>
            <a:endParaRPr lang="en-US" altLang="zh-CN" sz="4400" b="1" dirty="0">
              <a:solidFill>
                <a:schemeClr val="tx2"/>
              </a:solidFill>
              <a:latin typeface="Verdana" panose="020B0604030504040204" pitchFamily="34" charset="0"/>
            </a:endParaRPr>
          </a:p>
        </p:txBody>
      </p:sp>
    </p:spTree>
    <p:extLst>
      <p:ext uri="{BB962C8B-B14F-4D97-AF65-F5344CB8AC3E}">
        <p14:creationId xmlns:p14="http://schemas.microsoft.com/office/powerpoint/2010/main" val="1929398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r>
              <a:rPr lang="en-US" altLang="zh-CN"/>
              <a:t>Virtual Machines</a:t>
            </a:r>
          </a:p>
        </p:txBody>
      </p:sp>
      <p:sp>
        <p:nvSpPr>
          <p:cNvPr id="75779" name="Rectangle 3"/>
          <p:cNvSpPr>
            <a:spLocks noGrp="1" noChangeArrowheads="1"/>
          </p:cNvSpPr>
          <p:nvPr>
            <p:ph type="body" idx="1"/>
          </p:nvPr>
        </p:nvSpPr>
        <p:spPr/>
        <p:txBody>
          <a:bodyPr/>
          <a:lstStyle/>
          <a:p>
            <a:r>
              <a:rPr lang="en-US" altLang="zh-CN" b="1" dirty="0"/>
              <a:t>Virtual Machine</a:t>
            </a:r>
          </a:p>
          <a:p>
            <a:pPr>
              <a:buFontTx/>
              <a:buNone/>
            </a:pPr>
            <a:r>
              <a:rPr lang="en-US" altLang="zh-CN" b="1" dirty="0"/>
              <a:t>	</a:t>
            </a:r>
            <a:r>
              <a:rPr lang="en-US" altLang="zh-CN" dirty="0"/>
              <a:t>a protection mode with a much smaller code base than the full OS</a:t>
            </a:r>
            <a:endParaRPr lang="en-US" altLang="zh-CN" b="1" dirty="0"/>
          </a:p>
          <a:p>
            <a:r>
              <a:rPr lang="en-US" altLang="zh-CN" b="1" dirty="0"/>
              <a:t>VMM: virtual machine monitor</a:t>
            </a:r>
          </a:p>
          <a:p>
            <a:pPr>
              <a:buFontTx/>
              <a:buNone/>
            </a:pPr>
            <a:r>
              <a:rPr lang="en-US" altLang="zh-CN" b="1" dirty="0"/>
              <a:t>	hypervisor	</a:t>
            </a:r>
          </a:p>
          <a:p>
            <a:pPr>
              <a:buFontTx/>
              <a:buNone/>
            </a:pPr>
            <a:r>
              <a:rPr lang="en-US" altLang="zh-CN" b="1" dirty="0"/>
              <a:t>	</a:t>
            </a:r>
            <a:r>
              <a:rPr lang="en-US" altLang="zh-CN" dirty="0"/>
              <a:t>software that supports VMs</a:t>
            </a:r>
            <a:endParaRPr lang="en-US" altLang="zh-CN" b="1" dirty="0"/>
          </a:p>
          <a:p>
            <a:r>
              <a:rPr lang="en-US" altLang="zh-CN" b="1" dirty="0"/>
              <a:t>Host</a:t>
            </a:r>
          </a:p>
          <a:p>
            <a:pPr>
              <a:buFontTx/>
              <a:buNone/>
            </a:pPr>
            <a:r>
              <a:rPr lang="en-US" altLang="zh-CN" b="1" dirty="0"/>
              <a:t>	</a:t>
            </a:r>
            <a:r>
              <a:rPr lang="en-US" altLang="zh-CN" dirty="0"/>
              <a:t>underlying hardware platform</a:t>
            </a:r>
            <a:endParaRPr lang="en-US" altLang="zh-CN" b="1"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D379-183D-894E-9000-4FE37692236A}"/>
              </a:ext>
            </a:extLst>
          </p:cNvPr>
          <p:cNvSpPr>
            <a:spLocks noGrp="1"/>
          </p:cNvSpPr>
          <p:nvPr>
            <p:ph type="title"/>
          </p:nvPr>
        </p:nvSpPr>
        <p:spPr/>
        <p:txBody>
          <a:bodyPr/>
          <a:lstStyle/>
          <a:p>
            <a:r>
              <a:rPr lang="en-CN" dirty="0"/>
              <a:t>Motivation</a:t>
            </a:r>
          </a:p>
        </p:txBody>
      </p:sp>
      <p:sp>
        <p:nvSpPr>
          <p:cNvPr id="3" name="Content Placeholder 2">
            <a:extLst>
              <a:ext uri="{FF2B5EF4-FFF2-40B4-BE49-F238E27FC236}">
                <a16:creationId xmlns:a16="http://schemas.microsoft.com/office/drawing/2014/main" id="{0B2FD0C5-4E3E-774C-A21B-2A60CA5732CC}"/>
              </a:ext>
            </a:extLst>
          </p:cNvPr>
          <p:cNvSpPr>
            <a:spLocks noGrp="1"/>
          </p:cNvSpPr>
          <p:nvPr>
            <p:ph idx="1"/>
          </p:nvPr>
        </p:nvSpPr>
        <p:spPr/>
        <p:txBody>
          <a:bodyPr/>
          <a:lstStyle/>
          <a:p>
            <a:r>
              <a:rPr lang="en-US" dirty="0"/>
              <a:t>I</a:t>
            </a:r>
            <a:r>
              <a:rPr lang="en-CN" dirty="0"/>
              <a:t>ncreasing importance of isolation and security in modern systems</a:t>
            </a:r>
          </a:p>
          <a:p>
            <a:endParaRPr lang="en-CN" dirty="0"/>
          </a:p>
        </p:txBody>
      </p:sp>
    </p:spTree>
    <p:extLst>
      <p:ext uri="{BB962C8B-B14F-4D97-AF65-F5344CB8AC3E}">
        <p14:creationId xmlns:p14="http://schemas.microsoft.com/office/powerpoint/2010/main" val="37281988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D379-183D-894E-9000-4FE37692236A}"/>
              </a:ext>
            </a:extLst>
          </p:cNvPr>
          <p:cNvSpPr>
            <a:spLocks noGrp="1"/>
          </p:cNvSpPr>
          <p:nvPr>
            <p:ph type="title"/>
          </p:nvPr>
        </p:nvSpPr>
        <p:spPr/>
        <p:txBody>
          <a:bodyPr/>
          <a:lstStyle/>
          <a:p>
            <a:r>
              <a:rPr lang="en-CN" dirty="0"/>
              <a:t>Motivation</a:t>
            </a:r>
          </a:p>
        </p:txBody>
      </p:sp>
      <p:sp>
        <p:nvSpPr>
          <p:cNvPr id="3" name="Content Placeholder 2">
            <a:extLst>
              <a:ext uri="{FF2B5EF4-FFF2-40B4-BE49-F238E27FC236}">
                <a16:creationId xmlns:a16="http://schemas.microsoft.com/office/drawing/2014/main" id="{0B2FD0C5-4E3E-774C-A21B-2A60CA5732CC}"/>
              </a:ext>
            </a:extLst>
          </p:cNvPr>
          <p:cNvSpPr>
            <a:spLocks noGrp="1"/>
          </p:cNvSpPr>
          <p:nvPr>
            <p:ph idx="1"/>
          </p:nvPr>
        </p:nvSpPr>
        <p:spPr/>
        <p:txBody>
          <a:bodyPr/>
          <a:lstStyle/>
          <a:p>
            <a:r>
              <a:rPr lang="en-US" dirty="0"/>
              <a:t>I</a:t>
            </a:r>
            <a:r>
              <a:rPr lang="en-CN" dirty="0"/>
              <a:t>ncreasing importance of isolation and security in modern systems</a:t>
            </a:r>
          </a:p>
          <a:p>
            <a:r>
              <a:rPr lang="en-US" dirty="0"/>
              <a:t>F</a:t>
            </a:r>
            <a:r>
              <a:rPr lang="en-CN" dirty="0"/>
              <a:t>ailures in security and reliability of standard operating systems</a:t>
            </a:r>
          </a:p>
          <a:p>
            <a:endParaRPr lang="en-CN" dirty="0"/>
          </a:p>
        </p:txBody>
      </p:sp>
    </p:spTree>
    <p:extLst>
      <p:ext uri="{BB962C8B-B14F-4D97-AF65-F5344CB8AC3E}">
        <p14:creationId xmlns:p14="http://schemas.microsoft.com/office/powerpoint/2010/main" val="323925043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D379-183D-894E-9000-4FE37692236A}"/>
              </a:ext>
            </a:extLst>
          </p:cNvPr>
          <p:cNvSpPr>
            <a:spLocks noGrp="1"/>
          </p:cNvSpPr>
          <p:nvPr>
            <p:ph type="title"/>
          </p:nvPr>
        </p:nvSpPr>
        <p:spPr/>
        <p:txBody>
          <a:bodyPr/>
          <a:lstStyle/>
          <a:p>
            <a:r>
              <a:rPr lang="en-CN" dirty="0"/>
              <a:t>Motivation</a:t>
            </a:r>
          </a:p>
        </p:txBody>
      </p:sp>
      <p:sp>
        <p:nvSpPr>
          <p:cNvPr id="3" name="Content Placeholder 2">
            <a:extLst>
              <a:ext uri="{FF2B5EF4-FFF2-40B4-BE49-F238E27FC236}">
                <a16:creationId xmlns:a16="http://schemas.microsoft.com/office/drawing/2014/main" id="{0B2FD0C5-4E3E-774C-A21B-2A60CA5732CC}"/>
              </a:ext>
            </a:extLst>
          </p:cNvPr>
          <p:cNvSpPr>
            <a:spLocks noGrp="1"/>
          </p:cNvSpPr>
          <p:nvPr>
            <p:ph idx="1"/>
          </p:nvPr>
        </p:nvSpPr>
        <p:spPr/>
        <p:txBody>
          <a:bodyPr/>
          <a:lstStyle/>
          <a:p>
            <a:r>
              <a:rPr lang="en-US" dirty="0"/>
              <a:t>I</a:t>
            </a:r>
            <a:r>
              <a:rPr lang="en-CN" dirty="0"/>
              <a:t>ncreasing importance of isolation and security in modern systems</a:t>
            </a:r>
          </a:p>
          <a:p>
            <a:r>
              <a:rPr lang="en-US" dirty="0"/>
              <a:t>F</a:t>
            </a:r>
            <a:r>
              <a:rPr lang="en-CN" dirty="0"/>
              <a:t>ailures in security and reliability of standard operating systems</a:t>
            </a:r>
          </a:p>
          <a:p>
            <a:r>
              <a:rPr lang="en-US" dirty="0"/>
              <a:t>S</a:t>
            </a:r>
            <a:r>
              <a:rPr lang="en-CN" dirty="0"/>
              <a:t>haring of a single computer among many unrelated users, e.g., in a data center or cloud</a:t>
            </a:r>
          </a:p>
          <a:p>
            <a:endParaRPr lang="en-CN" dirty="0"/>
          </a:p>
        </p:txBody>
      </p:sp>
    </p:spTree>
    <p:extLst>
      <p:ext uri="{BB962C8B-B14F-4D97-AF65-F5344CB8AC3E}">
        <p14:creationId xmlns:p14="http://schemas.microsoft.com/office/powerpoint/2010/main" val="86757438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AD379-183D-894E-9000-4FE37692236A}"/>
              </a:ext>
            </a:extLst>
          </p:cNvPr>
          <p:cNvSpPr>
            <a:spLocks noGrp="1"/>
          </p:cNvSpPr>
          <p:nvPr>
            <p:ph type="title"/>
          </p:nvPr>
        </p:nvSpPr>
        <p:spPr/>
        <p:txBody>
          <a:bodyPr/>
          <a:lstStyle/>
          <a:p>
            <a:r>
              <a:rPr lang="en-CN" dirty="0"/>
              <a:t>Motivation</a:t>
            </a:r>
          </a:p>
        </p:txBody>
      </p:sp>
      <p:sp>
        <p:nvSpPr>
          <p:cNvPr id="3" name="Content Placeholder 2">
            <a:extLst>
              <a:ext uri="{FF2B5EF4-FFF2-40B4-BE49-F238E27FC236}">
                <a16:creationId xmlns:a16="http://schemas.microsoft.com/office/drawing/2014/main" id="{0B2FD0C5-4E3E-774C-A21B-2A60CA5732CC}"/>
              </a:ext>
            </a:extLst>
          </p:cNvPr>
          <p:cNvSpPr>
            <a:spLocks noGrp="1"/>
          </p:cNvSpPr>
          <p:nvPr>
            <p:ph idx="1"/>
          </p:nvPr>
        </p:nvSpPr>
        <p:spPr/>
        <p:txBody>
          <a:bodyPr/>
          <a:lstStyle/>
          <a:p>
            <a:r>
              <a:rPr lang="en-US" dirty="0"/>
              <a:t>I</a:t>
            </a:r>
            <a:r>
              <a:rPr lang="en-CN" dirty="0"/>
              <a:t>ncreasing importance of isolation and security in modern systems</a:t>
            </a:r>
          </a:p>
          <a:p>
            <a:r>
              <a:rPr lang="en-US" dirty="0"/>
              <a:t>F</a:t>
            </a:r>
            <a:r>
              <a:rPr lang="en-CN" dirty="0"/>
              <a:t>ailures in security and reliability of standard operating systems</a:t>
            </a:r>
          </a:p>
          <a:p>
            <a:r>
              <a:rPr lang="en-US" dirty="0"/>
              <a:t>S</a:t>
            </a:r>
            <a:r>
              <a:rPr lang="en-CN" dirty="0"/>
              <a:t>haring of a single computer among many unrelated users, e.g., in a data center or cloud</a:t>
            </a:r>
          </a:p>
          <a:p>
            <a:r>
              <a:rPr lang="en-US" dirty="0"/>
              <a:t>D</a:t>
            </a:r>
            <a:r>
              <a:rPr lang="en-CN" dirty="0"/>
              <a:t>ramatic incrases in processor speed, making VM overhead more acceptable</a:t>
            </a:r>
          </a:p>
          <a:p>
            <a:endParaRPr lang="en-CN" dirty="0"/>
          </a:p>
        </p:txBody>
      </p:sp>
    </p:spTree>
    <p:extLst>
      <p:ext uri="{BB962C8B-B14F-4D97-AF65-F5344CB8AC3E}">
        <p14:creationId xmlns:p14="http://schemas.microsoft.com/office/powerpoint/2010/main" val="27081603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altLang="zh-CN"/>
              <a:t>Virtual Machines</a:t>
            </a:r>
          </a:p>
        </p:txBody>
      </p:sp>
      <p:sp>
        <p:nvSpPr>
          <p:cNvPr id="76803" name="Rectangle 3"/>
          <p:cNvSpPr>
            <a:spLocks noGrp="1" noChangeArrowheads="1"/>
          </p:cNvSpPr>
          <p:nvPr>
            <p:ph type="body" idx="1"/>
          </p:nvPr>
        </p:nvSpPr>
        <p:spPr/>
        <p:txBody>
          <a:bodyPr/>
          <a:lstStyle/>
          <a:p>
            <a:r>
              <a:rPr lang="en-US" altLang="zh-CN" dirty="0"/>
              <a:t>Properties/Benefits</a:t>
            </a:r>
          </a:p>
          <a:p>
            <a:pPr>
              <a:buFontTx/>
              <a:buNone/>
            </a:pPr>
            <a:r>
              <a:rPr lang="en-US" altLang="zh-CN" dirty="0"/>
              <a:t>	1. a single computer runs multiple VMs and can support a number of different OSes</a:t>
            </a:r>
          </a:p>
          <a:p>
            <a:pPr>
              <a:buFontTx/>
              <a:buNone/>
            </a:pPr>
            <a:r>
              <a:rPr lang="en-US" altLang="zh-CN" dirty="0"/>
              <a:t>	2. multiple OSes all share the hardware resources</a:t>
            </a:r>
          </a:p>
        </p:txBody>
      </p:sp>
    </p:spTree>
    <p:extLst>
      <p:ext uri="{BB962C8B-B14F-4D97-AF65-F5344CB8AC3E}">
        <p14:creationId xmlns:p14="http://schemas.microsoft.com/office/powerpoint/2010/main" val="35288321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altLang="zh-CN" dirty="0"/>
              <a:t>VMM: </a:t>
            </a:r>
            <a:r>
              <a:rPr lang="en-US" altLang="zh-CN" sz="4000" dirty="0"/>
              <a:t>Virtual Machine Monitor</a:t>
            </a:r>
            <a:endParaRPr lang="zh-CN" altLang="zh-CN" sz="4000" dirty="0"/>
          </a:p>
        </p:txBody>
      </p:sp>
      <p:sp>
        <p:nvSpPr>
          <p:cNvPr id="77827" name="Rectangle 3"/>
          <p:cNvSpPr>
            <a:spLocks noGrp="1" noChangeArrowheads="1"/>
          </p:cNvSpPr>
          <p:nvPr>
            <p:ph type="body" idx="1"/>
          </p:nvPr>
        </p:nvSpPr>
        <p:spPr/>
        <p:txBody>
          <a:bodyPr/>
          <a:lstStyle/>
          <a:p>
            <a:pPr>
              <a:lnSpc>
                <a:spcPct val="80000"/>
              </a:lnSpc>
            </a:pPr>
            <a:r>
              <a:rPr lang="en-US" altLang="zh-CN" sz="2800" dirty="0"/>
              <a:t>three essential </a:t>
            </a:r>
            <a:r>
              <a:rPr lang="en-US" altLang="zh-CN" sz="2800" b="1" dirty="0"/>
              <a:t>characteristics</a:t>
            </a:r>
            <a:r>
              <a:rPr lang="en-US" altLang="zh-CN" sz="2800" dirty="0"/>
              <a:t>:</a:t>
            </a:r>
          </a:p>
          <a:p>
            <a:pPr>
              <a:lnSpc>
                <a:spcPct val="80000"/>
              </a:lnSpc>
              <a:buFontTx/>
              <a:buNone/>
            </a:pPr>
            <a:r>
              <a:rPr lang="en-US" altLang="zh-CN" sz="2800" dirty="0"/>
              <a:t>	1. VMM provides an environment for programs which is essentially identical with the original machine;</a:t>
            </a:r>
          </a:p>
          <a:p>
            <a:pPr>
              <a:lnSpc>
                <a:spcPct val="80000"/>
              </a:lnSpc>
              <a:buFontTx/>
              <a:buNone/>
            </a:pPr>
            <a:r>
              <a:rPr lang="en-US" altLang="zh-CN" sz="2800" dirty="0"/>
              <a:t>	2. programs run in this environment show at worst only minor decreases in speed;</a:t>
            </a:r>
          </a:p>
          <a:p>
            <a:pPr>
              <a:lnSpc>
                <a:spcPct val="80000"/>
              </a:lnSpc>
              <a:buFontTx/>
              <a:buNone/>
            </a:pPr>
            <a:r>
              <a:rPr lang="en-US" altLang="zh-CN" sz="2800" b="1" dirty="0"/>
              <a:t>	</a:t>
            </a:r>
            <a:r>
              <a:rPr lang="en-US" altLang="zh-CN" sz="2800" dirty="0"/>
              <a:t>3. VMM is in complete control of system resources;</a:t>
            </a:r>
            <a:endParaRPr lang="en-US" altLang="zh-CN" sz="2800" b="1" dirty="0"/>
          </a:p>
          <a:p>
            <a:pPr>
              <a:lnSpc>
                <a:spcPct val="80000"/>
              </a:lnSpc>
            </a:pPr>
            <a:endParaRPr lang="en-US" altLang="zh-CN" sz="2800" b="1" dirty="0"/>
          </a:p>
          <a:p>
            <a:pPr>
              <a:lnSpc>
                <a:spcPct val="80000"/>
              </a:lnSpc>
            </a:pPr>
            <a:r>
              <a:rPr lang="en-US" altLang="zh-CN" sz="2800" b="1" dirty="0"/>
              <a:t>Mainly for security and privacy</a:t>
            </a:r>
          </a:p>
          <a:p>
            <a:pPr>
              <a:lnSpc>
                <a:spcPct val="80000"/>
              </a:lnSpc>
              <a:buFontTx/>
              <a:buNone/>
            </a:pPr>
            <a:r>
              <a:rPr lang="en-US" altLang="zh-CN" sz="2800" b="1" dirty="0"/>
              <a:t>	</a:t>
            </a:r>
            <a:r>
              <a:rPr lang="en-US" altLang="zh-CN" sz="2800" dirty="0"/>
              <a:t>sharing and protection among multiple processes</a:t>
            </a:r>
            <a:endParaRPr lang="en-US" altLang="zh-CN" sz="2800" b="1"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altLang="zh-CN" dirty="0"/>
              <a:t>VMM</a:t>
            </a:r>
          </a:p>
        </p:txBody>
      </p:sp>
      <p:sp>
        <p:nvSpPr>
          <p:cNvPr id="76803" name="Rectangle 3"/>
          <p:cNvSpPr>
            <a:spLocks noGrp="1" noChangeArrowheads="1"/>
          </p:cNvSpPr>
          <p:nvPr>
            <p:ph type="body" idx="1"/>
          </p:nvPr>
        </p:nvSpPr>
        <p:spPr/>
        <p:txBody>
          <a:bodyPr/>
          <a:lstStyle/>
          <a:p>
            <a:r>
              <a:rPr lang="en-US" altLang="zh-CN" dirty="0"/>
              <a:t>Qualitative Requirements</a:t>
            </a:r>
          </a:p>
          <a:p>
            <a:pPr>
              <a:buFontTx/>
              <a:buNone/>
            </a:pPr>
            <a:r>
              <a:rPr lang="en-US" altLang="zh-CN" dirty="0"/>
              <a:t>	1. guest software should behave on a VM exactly as if it were running on the native hardware</a:t>
            </a:r>
          </a:p>
          <a:p>
            <a:pPr>
              <a:buFontTx/>
              <a:buNone/>
            </a:pPr>
            <a:r>
              <a:rPr lang="en-US" altLang="zh-CN" dirty="0"/>
              <a:t>	2. guest software should not be able to change allocation of real system resources directly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dirty="0" err="1"/>
              <a:t>Opt</a:t>
            </a:r>
            <a:r>
              <a:rPr lang="en-US" altLang="zh-CN" dirty="0"/>
              <a:t> #2: Way Prediction</a:t>
            </a:r>
          </a:p>
        </p:txBody>
      </p:sp>
      <p:sp>
        <p:nvSpPr>
          <p:cNvPr id="25603" name="Rectangle 3"/>
          <p:cNvSpPr>
            <a:spLocks noGrp="1" noChangeArrowheads="1"/>
          </p:cNvSpPr>
          <p:nvPr>
            <p:ph type="body" idx="1"/>
          </p:nvPr>
        </p:nvSpPr>
        <p:spPr/>
        <p:txBody>
          <a:bodyPr/>
          <a:lstStyle/>
          <a:p>
            <a:pPr eaLnBrk="1" hangingPunct="1">
              <a:lnSpc>
                <a:spcPct val="90000"/>
              </a:lnSpc>
            </a:pPr>
            <a:r>
              <a:rPr lang="en-US" altLang="zh-CN" sz="2800" dirty="0"/>
              <a:t>Reduce conflict misses and hit time</a:t>
            </a:r>
          </a:p>
          <a:p>
            <a:pPr eaLnBrk="1" hangingPunct="1">
              <a:lnSpc>
                <a:spcPct val="90000"/>
              </a:lnSpc>
            </a:pPr>
            <a:r>
              <a:rPr lang="en-US" altLang="zh-CN" sz="2800" b="1" dirty="0"/>
              <a:t>Way prediction</a:t>
            </a:r>
          </a:p>
          <a:p>
            <a:pPr eaLnBrk="1" hangingPunct="1">
              <a:lnSpc>
                <a:spcPct val="90000"/>
              </a:lnSpc>
              <a:buFontTx/>
              <a:buNone/>
            </a:pPr>
            <a:r>
              <a:rPr lang="en-US" altLang="zh-CN" sz="2800" i="1" dirty="0"/>
              <a:t>	</a:t>
            </a:r>
            <a:r>
              <a:rPr lang="en-US" altLang="zh-CN" sz="2800" dirty="0">
                <a:solidFill>
                  <a:srgbClr val="00B0F0"/>
                </a:solidFill>
              </a:rPr>
              <a:t>block predictor bits </a:t>
            </a:r>
            <a:r>
              <a:rPr lang="en-US" altLang="zh-CN" sz="2800" dirty="0"/>
              <a:t>are added to each block to predict the way/block within the set of the </a:t>
            </a:r>
            <a:r>
              <a:rPr lang="en-US" altLang="zh-CN" sz="2800" i="1" dirty="0"/>
              <a:t>next</a:t>
            </a:r>
            <a:r>
              <a:rPr lang="en-US" altLang="zh-CN" sz="2800" dirty="0"/>
              <a:t> cache access</a:t>
            </a:r>
          </a:p>
          <a:p>
            <a:pPr eaLnBrk="1" hangingPunct="1">
              <a:lnSpc>
                <a:spcPct val="90000"/>
              </a:lnSpc>
              <a:buFontTx/>
              <a:buNone/>
            </a:pPr>
            <a:r>
              <a:rPr lang="en-US" altLang="zh-CN" sz="2800" dirty="0"/>
              <a:t>	</a:t>
            </a:r>
          </a:p>
          <a:p>
            <a:pPr eaLnBrk="1" hangingPunct="1">
              <a:lnSpc>
                <a:spcPct val="90000"/>
              </a:lnSpc>
              <a:buFontTx/>
              <a:buNone/>
            </a:pPr>
            <a:r>
              <a:rPr lang="en-US" altLang="zh-CN" sz="2800" dirty="0"/>
              <a:t>	the multiplexor is set </a:t>
            </a:r>
            <a:r>
              <a:rPr lang="en-US" altLang="zh-CN" sz="2800" b="1" dirty="0"/>
              <a:t>early to select the desired block</a:t>
            </a:r>
            <a:r>
              <a:rPr lang="en-US" altLang="zh-CN" sz="2800" dirty="0"/>
              <a:t>;</a:t>
            </a:r>
          </a:p>
          <a:p>
            <a:pPr eaLnBrk="1" hangingPunct="1">
              <a:lnSpc>
                <a:spcPct val="90000"/>
              </a:lnSpc>
              <a:buFontTx/>
              <a:buNone/>
            </a:pPr>
            <a:r>
              <a:rPr lang="en-US" altLang="zh-CN" sz="2800" dirty="0"/>
              <a:t>	only a single tag comparison is performed </a:t>
            </a:r>
            <a:r>
              <a:rPr lang="en-US" altLang="zh-CN" sz="2800" b="1" dirty="0"/>
              <a:t>in parallel with cache reading</a:t>
            </a:r>
            <a:r>
              <a:rPr lang="en-US" altLang="zh-CN" sz="2800" dirty="0"/>
              <a:t>;</a:t>
            </a:r>
          </a:p>
          <a:p>
            <a:pPr eaLnBrk="1" hangingPunct="1">
              <a:lnSpc>
                <a:spcPct val="90000"/>
              </a:lnSpc>
              <a:buFontTx/>
              <a:buNone/>
            </a:pPr>
            <a:r>
              <a:rPr lang="en-US" altLang="zh-CN" sz="2800" b="1" dirty="0"/>
              <a:t>	</a:t>
            </a:r>
            <a:r>
              <a:rPr lang="en-US" altLang="zh-CN" sz="2800" dirty="0"/>
              <a:t>a miss results in checking the other blocks for matches in the next clock cycle;</a:t>
            </a:r>
            <a:endParaRPr lang="en-US" altLang="zh-CN" sz="2800" b="1"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altLang="zh-CN" dirty="0"/>
              <a:t>VMM</a:t>
            </a:r>
          </a:p>
        </p:txBody>
      </p:sp>
      <p:sp>
        <p:nvSpPr>
          <p:cNvPr id="76803" name="Rectangle 3"/>
          <p:cNvSpPr>
            <a:spLocks noGrp="1" noChangeArrowheads="1"/>
          </p:cNvSpPr>
          <p:nvPr>
            <p:ph type="body" idx="1"/>
          </p:nvPr>
        </p:nvSpPr>
        <p:spPr/>
        <p:txBody>
          <a:bodyPr/>
          <a:lstStyle/>
          <a:p>
            <a:r>
              <a:rPr lang="en-US" altLang="zh-CN" dirty="0"/>
              <a:t>Privilege Requirements</a:t>
            </a:r>
          </a:p>
          <a:p>
            <a:pPr>
              <a:buFontTx/>
              <a:buNone/>
            </a:pPr>
            <a:r>
              <a:rPr lang="en-US" altLang="zh-CN" dirty="0"/>
              <a:t>	1. at least two processor modes, system and user</a:t>
            </a:r>
          </a:p>
          <a:p>
            <a:pPr>
              <a:buFontTx/>
              <a:buNone/>
            </a:pPr>
            <a:r>
              <a:rPr lang="en-US" altLang="zh-CN" dirty="0"/>
              <a:t>	2. a privileged subset of instructions that is available only in system mode, resulting in a trap if executed in user mode;</a:t>
            </a:r>
          </a:p>
          <a:p>
            <a:pPr>
              <a:buFontTx/>
              <a:buNone/>
            </a:pPr>
            <a:r>
              <a:rPr lang="en-US" altLang="zh-CN" dirty="0"/>
              <a:t>	all system resources must be controllable only via these instructions</a:t>
            </a:r>
          </a:p>
        </p:txBody>
      </p:sp>
    </p:spTree>
    <p:extLst>
      <p:ext uri="{BB962C8B-B14F-4D97-AF65-F5344CB8AC3E}">
        <p14:creationId xmlns:p14="http://schemas.microsoft.com/office/powerpoint/2010/main" val="277140255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ChangeArrowheads="1"/>
          </p:cNvSpPr>
          <p:nvPr/>
        </p:nvSpPr>
        <p:spPr bwMode="auto">
          <a:xfrm>
            <a:off x="0" y="2895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chemeClr val="tx2"/>
                </a:solidFill>
                <a:latin typeface="Verdana" panose="020B0604030504040204" pitchFamily="34" charset="0"/>
              </a:rPr>
              <a:t>examples</a:t>
            </a:r>
          </a:p>
        </p:txBody>
      </p:sp>
      <p:sp>
        <p:nvSpPr>
          <p:cNvPr id="3" name="Rectangle 4">
            <a:extLst>
              <a:ext uri="{FF2B5EF4-FFF2-40B4-BE49-F238E27FC236}">
                <a16:creationId xmlns:a16="http://schemas.microsoft.com/office/drawing/2014/main" id="{65B7ADC6-FC21-C24D-96AC-C897F7B3D4C1}"/>
              </a:ext>
            </a:extLst>
          </p:cNvPr>
          <p:cNvSpPr>
            <a:spLocks noChangeArrowheads="1"/>
          </p:cNvSpPr>
          <p:nvPr/>
        </p:nvSpPr>
        <p:spPr bwMode="auto">
          <a:xfrm>
            <a:off x="0" y="35814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rgbClr val="00B0F0"/>
                </a:solidFill>
                <a:latin typeface="Verdana" panose="020B0604030504040204" pitchFamily="34" charset="0"/>
              </a:rPr>
              <a:t>ARM Cortex-A53</a:t>
            </a:r>
          </a:p>
        </p:txBody>
      </p:sp>
      <p:sp>
        <p:nvSpPr>
          <p:cNvPr id="4" name="Rectangle 4">
            <a:extLst>
              <a:ext uri="{FF2B5EF4-FFF2-40B4-BE49-F238E27FC236}">
                <a16:creationId xmlns:a16="http://schemas.microsoft.com/office/drawing/2014/main" id="{379BD6E9-3B4F-DB4D-BF48-5B03A4DFF517}"/>
              </a:ext>
            </a:extLst>
          </p:cNvPr>
          <p:cNvSpPr>
            <a:spLocks noChangeArrowheads="1"/>
          </p:cNvSpPr>
          <p:nvPr/>
        </p:nvSpPr>
        <p:spPr bwMode="auto">
          <a:xfrm>
            <a:off x="0" y="41910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400" b="1" dirty="0">
                <a:solidFill>
                  <a:srgbClr val="00B0F0"/>
                </a:solidFill>
                <a:latin typeface="Verdana" panose="020B0604030504040204" pitchFamily="34" charset="0"/>
              </a:rPr>
              <a:t>Intel Core i7-6700</a:t>
            </a:r>
          </a:p>
        </p:txBody>
      </p:sp>
    </p:spTree>
    <p:extLst>
      <p:ext uri="{BB962C8B-B14F-4D97-AF65-F5344CB8AC3E}">
        <p14:creationId xmlns:p14="http://schemas.microsoft.com/office/powerpoint/2010/main" val="269403875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ARM Cortex-A53</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p:txBody>
          <a:bodyPr/>
          <a:lstStyle/>
          <a:p>
            <a:r>
              <a:rPr lang="en-CN" dirty="0"/>
              <a:t>ARMv8A ISA</a:t>
            </a:r>
          </a:p>
          <a:p>
            <a:r>
              <a:rPr lang="en-CN" dirty="0"/>
              <a:t>32-bit / 64-bit mode</a:t>
            </a:r>
          </a:p>
          <a:p>
            <a:r>
              <a:rPr lang="en-CN" dirty="0"/>
              <a:t>2-instr/clock, clock rate up to 1.3 GHz</a:t>
            </a:r>
          </a:p>
          <a:p>
            <a:r>
              <a:rPr lang="en-CN" dirty="0"/>
              <a:t>IP (intellectual property) core.          </a:t>
            </a:r>
            <a:r>
              <a:rPr lang="en-US" dirty="0"/>
              <a:t>d</a:t>
            </a:r>
            <a:r>
              <a:rPr lang="en-CN" dirty="0"/>
              <a:t>esigned to be incorporated with other logic (e.g., app-specific processors, I/O interfaces, mem interfaces);            fabricated to yield a processor optimized for a particular application</a:t>
            </a:r>
          </a:p>
        </p:txBody>
      </p:sp>
    </p:spTree>
    <p:extLst>
      <p:ext uri="{BB962C8B-B14F-4D97-AF65-F5344CB8AC3E}">
        <p14:creationId xmlns:p14="http://schemas.microsoft.com/office/powerpoint/2010/main" val="208942559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3137-F312-194B-8F42-4AC22B4B34E4}"/>
              </a:ext>
            </a:extLst>
          </p:cNvPr>
          <p:cNvSpPr>
            <a:spLocks noGrp="1"/>
          </p:cNvSpPr>
          <p:nvPr>
            <p:ph type="title"/>
          </p:nvPr>
        </p:nvSpPr>
        <p:spPr/>
        <p:txBody>
          <a:bodyPr/>
          <a:lstStyle/>
          <a:p>
            <a:r>
              <a:rPr lang="en-CN" dirty="0"/>
              <a:t>ARM Cortex-A53</a:t>
            </a:r>
          </a:p>
        </p:txBody>
      </p:sp>
      <p:sp>
        <p:nvSpPr>
          <p:cNvPr id="3" name="Content Placeholder 2">
            <a:extLst>
              <a:ext uri="{FF2B5EF4-FFF2-40B4-BE49-F238E27FC236}">
                <a16:creationId xmlns:a16="http://schemas.microsoft.com/office/drawing/2014/main" id="{255BD6A7-0222-6D43-86A4-8EFC16B141B3}"/>
              </a:ext>
            </a:extLst>
          </p:cNvPr>
          <p:cNvSpPr>
            <a:spLocks noGrp="1"/>
          </p:cNvSpPr>
          <p:nvPr>
            <p:ph idx="1"/>
          </p:nvPr>
        </p:nvSpPr>
        <p:spPr>
          <a:xfrm>
            <a:off x="457200" y="1600200"/>
            <a:ext cx="8991600" cy="5257800"/>
          </a:xfrm>
        </p:spPr>
        <p:txBody>
          <a:bodyPr/>
          <a:lstStyle/>
          <a:p>
            <a:r>
              <a:rPr lang="en-CN" dirty="0"/>
              <a:t>ARMv8A ISA</a:t>
            </a:r>
          </a:p>
          <a:p>
            <a:r>
              <a:rPr lang="en-CN" dirty="0"/>
              <a:t>32-bit / 64-bit mode</a:t>
            </a:r>
          </a:p>
          <a:p>
            <a:r>
              <a:rPr lang="en-CN" dirty="0"/>
              <a:t>2-instr/clock, clock rate up to 1.3 GHz</a:t>
            </a:r>
          </a:p>
          <a:p>
            <a:r>
              <a:rPr lang="en-CN" dirty="0"/>
              <a:t>IP (intellectual property) core.          </a:t>
            </a:r>
            <a:r>
              <a:rPr lang="en-US" dirty="0"/>
              <a:t>hard cores: optimized for a particular semiconductor vendor and cannot be modified                                           soft cores: use a standard lib of logic elements and can be compiled/modified for different semiconductor vendors</a:t>
            </a:r>
            <a:endParaRPr lang="en-CN" dirty="0"/>
          </a:p>
        </p:txBody>
      </p:sp>
    </p:spTree>
    <p:extLst>
      <p:ext uri="{BB962C8B-B14F-4D97-AF65-F5344CB8AC3E}">
        <p14:creationId xmlns:p14="http://schemas.microsoft.com/office/powerpoint/2010/main" val="90321132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2E879-E23B-5A4B-8393-D967DE458DFB}"/>
              </a:ext>
            </a:extLst>
          </p:cNvPr>
          <p:cNvSpPr>
            <a:spLocks noGrp="1"/>
          </p:cNvSpPr>
          <p:nvPr>
            <p:ph type="title"/>
          </p:nvPr>
        </p:nvSpPr>
        <p:spPr/>
        <p:txBody>
          <a:bodyPr/>
          <a:lstStyle/>
          <a:p>
            <a:r>
              <a:rPr lang="en-CN" dirty="0"/>
              <a:t>Memory Hierarchy</a:t>
            </a:r>
          </a:p>
        </p:txBody>
      </p:sp>
      <p:sp>
        <p:nvSpPr>
          <p:cNvPr id="3" name="Content Placeholder 2">
            <a:extLst>
              <a:ext uri="{FF2B5EF4-FFF2-40B4-BE49-F238E27FC236}">
                <a16:creationId xmlns:a16="http://schemas.microsoft.com/office/drawing/2014/main" id="{E0CBBC5E-5467-DD47-B855-94230F982CD5}"/>
              </a:ext>
            </a:extLst>
          </p:cNvPr>
          <p:cNvSpPr>
            <a:spLocks noGrp="1"/>
          </p:cNvSpPr>
          <p:nvPr>
            <p:ph idx="1"/>
          </p:nvPr>
        </p:nvSpPr>
        <p:spPr/>
        <p:txBody>
          <a:bodyPr/>
          <a:lstStyle/>
          <a:p>
            <a:r>
              <a:rPr lang="en-US" dirty="0"/>
              <a:t>T</a:t>
            </a:r>
            <a:r>
              <a:rPr lang="en-CN" dirty="0"/>
              <a:t>wo-level TLB</a:t>
            </a:r>
          </a:p>
          <a:p>
            <a:r>
              <a:rPr lang="en-US" dirty="0"/>
              <a:t>T</a:t>
            </a:r>
            <a:r>
              <a:rPr lang="en-CN" dirty="0"/>
              <a:t>wo-level cache</a:t>
            </a:r>
          </a:p>
          <a:p>
            <a:r>
              <a:rPr lang="en-CN" dirty="0"/>
              <a:t>LRU-approximation replacement policy</a:t>
            </a:r>
          </a:p>
        </p:txBody>
      </p:sp>
      <p:pic>
        <p:nvPicPr>
          <p:cNvPr id="4" name="Picture 3">
            <a:extLst>
              <a:ext uri="{FF2B5EF4-FFF2-40B4-BE49-F238E27FC236}">
                <a16:creationId xmlns:a16="http://schemas.microsoft.com/office/drawing/2014/main" id="{E782AF1D-98E8-8C43-AE1F-BB5042344D18}"/>
              </a:ext>
            </a:extLst>
          </p:cNvPr>
          <p:cNvPicPr>
            <a:picLocks noChangeAspect="1"/>
          </p:cNvPicPr>
          <p:nvPr/>
        </p:nvPicPr>
        <p:blipFill>
          <a:blip r:embed="rId3"/>
          <a:stretch>
            <a:fillRect/>
          </a:stretch>
        </p:blipFill>
        <p:spPr>
          <a:xfrm>
            <a:off x="0" y="3505200"/>
            <a:ext cx="9144000" cy="2453605"/>
          </a:xfrm>
          <a:prstGeom prst="rect">
            <a:avLst/>
          </a:prstGeom>
        </p:spPr>
      </p:pic>
    </p:spTree>
    <p:extLst>
      <p:ext uri="{BB962C8B-B14F-4D97-AF65-F5344CB8AC3E}">
        <p14:creationId xmlns:p14="http://schemas.microsoft.com/office/powerpoint/2010/main" val="127490524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3"/>
          <a:stretch>
            <a:fillRect/>
          </a:stretch>
        </p:blipFill>
        <p:spPr>
          <a:xfrm>
            <a:off x="-918" y="1600200"/>
            <a:ext cx="9144000" cy="4616790"/>
          </a:xfrm>
          <a:prstGeom prst="rect">
            <a:avLst/>
          </a:prstGeom>
        </p:spPr>
      </p:pic>
    </p:spTree>
    <p:extLst>
      <p:ext uri="{BB962C8B-B14F-4D97-AF65-F5344CB8AC3E}">
        <p14:creationId xmlns:p14="http://schemas.microsoft.com/office/powerpoint/2010/main" val="41854390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400119881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2DCEE00-9E60-9C4B-897E-1E92507EAACD}"/>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076DF811-92BF-0343-9822-E088EDC5CE4A}"/>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21056807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5A3721EE-BCB6-C644-B961-C1FEB553A33D}"/>
              </a:ext>
            </a:extLst>
          </p:cNvPr>
          <p:cNvSpPr txBox="1">
            <a:spLocks noChangeArrowheads="1"/>
          </p:cNvSpPr>
          <p:nvPr/>
        </p:nvSpPr>
        <p:spPr bwMode="auto">
          <a:xfrm>
            <a:off x="6489241" y="2667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55DD7C90-3C06-8B4E-B182-602AEF825186}"/>
              </a:ext>
            </a:extLst>
          </p:cNvPr>
          <p:cNvSpPr/>
          <p:nvPr/>
        </p:nvSpPr>
        <p:spPr>
          <a:xfrm>
            <a:off x="6108241" y="2590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7DADD51A-58E6-7549-BEB0-870BFCC63E70}"/>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CDBE9F95-423B-924F-BA35-373689CFA74C}"/>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354068770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5A3721EE-BCB6-C644-B961-C1FEB553A33D}"/>
              </a:ext>
            </a:extLst>
          </p:cNvPr>
          <p:cNvSpPr txBox="1">
            <a:spLocks noChangeArrowheads="1"/>
          </p:cNvSpPr>
          <p:nvPr/>
        </p:nvSpPr>
        <p:spPr bwMode="auto">
          <a:xfrm>
            <a:off x="6489241" y="2667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2</a:t>
            </a:r>
            <a:r>
              <a:rPr lang="en-US" altLang="zh-CN" sz="1800" baseline="30000">
                <a:latin typeface="Arial" panose="020B0604020202020204" pitchFamily="34" charset="0"/>
              </a:rPr>
              <a:t>6</a:t>
            </a:r>
            <a:r>
              <a:rPr lang="en-US" altLang="zh-CN" sz="1800">
                <a:latin typeface="Arial" panose="020B0604020202020204" pitchFamily="34" charset="0"/>
              </a:rPr>
              <a:t> = 64byte block</a:t>
            </a:r>
            <a:endParaRPr lang="zh-CN" altLang="en-US" sz="1800">
              <a:latin typeface="Arial" panose="020B0604020202020204" pitchFamily="34" charset="0"/>
            </a:endParaRPr>
          </a:p>
        </p:txBody>
      </p:sp>
      <p:sp>
        <p:nvSpPr>
          <p:cNvPr id="8" name="椭圆 8">
            <a:extLst>
              <a:ext uri="{FF2B5EF4-FFF2-40B4-BE49-F238E27FC236}">
                <a16:creationId xmlns:a16="http://schemas.microsoft.com/office/drawing/2014/main" id="{55DD7C90-3C06-8B4E-B182-602AEF825186}"/>
              </a:ext>
            </a:extLst>
          </p:cNvPr>
          <p:cNvSpPr/>
          <p:nvPr/>
        </p:nvSpPr>
        <p:spPr>
          <a:xfrm>
            <a:off x="6108241" y="2590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6">
            <a:extLst>
              <a:ext uri="{FF2B5EF4-FFF2-40B4-BE49-F238E27FC236}">
                <a16:creationId xmlns:a16="http://schemas.microsoft.com/office/drawing/2014/main" id="{BD9977FA-E67B-7F41-AD6C-3E1317CB77AD}"/>
              </a:ext>
            </a:extLst>
          </p:cNvPr>
          <p:cNvSpPr txBox="1">
            <a:spLocks noChangeArrowheads="1"/>
          </p:cNvSpPr>
          <p:nvPr/>
        </p:nvSpPr>
        <p:spPr bwMode="auto">
          <a:xfrm>
            <a:off x="3771900" y="2400300"/>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2A1FBD6E-4D72-E54D-88A7-948EBFBC522A}"/>
              </a:ext>
            </a:extLst>
          </p:cNvPr>
          <p:cNvSpPr/>
          <p:nvPr/>
        </p:nvSpPr>
        <p:spPr>
          <a:xfrm>
            <a:off x="3390900" y="23241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7DADD51A-58E6-7549-BEB0-870BFCC63E70}"/>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CDBE9F95-423B-924F-BA35-373689CFA74C}"/>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2147062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zh-CN" dirty="0" err="1"/>
              <a:t>Opt</a:t>
            </a:r>
            <a:r>
              <a:rPr lang="en-US" altLang="zh-CN" dirty="0"/>
              <a:t> #3: Pipelined Access</a:t>
            </a:r>
          </a:p>
        </p:txBody>
      </p:sp>
      <p:sp>
        <p:nvSpPr>
          <p:cNvPr id="26627" name="Rectangle 3"/>
          <p:cNvSpPr>
            <a:spLocks noGrp="1" noChangeArrowheads="1"/>
          </p:cNvSpPr>
          <p:nvPr>
            <p:ph type="body" idx="1"/>
          </p:nvPr>
        </p:nvSpPr>
        <p:spPr/>
        <p:txBody>
          <a:bodyPr/>
          <a:lstStyle/>
          <a:p>
            <a:pPr eaLnBrk="1" hangingPunct="1"/>
            <a:r>
              <a:rPr lang="en-US" altLang="zh-CN" dirty="0"/>
              <a:t>Increase cache bandwidth</a:t>
            </a:r>
          </a:p>
          <a:p>
            <a:pPr eaLnBrk="1" hangingPunct="1"/>
            <a:endParaRPr lang="en-US" altLang="zh-CN" dirty="0"/>
          </a:p>
          <a:p>
            <a:pPr eaLnBrk="1" hangingPunct="1"/>
            <a:r>
              <a:rPr lang="en-US" altLang="zh-CN" dirty="0"/>
              <a:t>Higher latency</a:t>
            </a:r>
          </a:p>
          <a:p>
            <a:pPr eaLnBrk="1" hangingPunct="1"/>
            <a:r>
              <a:rPr lang="en-US" altLang="zh-CN" dirty="0"/>
              <a:t>Greater penalty on </a:t>
            </a:r>
            <a:r>
              <a:rPr lang="en-US" altLang="zh-CN" dirty="0" err="1"/>
              <a:t>mispredicted</a:t>
            </a:r>
            <a:r>
              <a:rPr lang="en-US" altLang="zh-CN" dirty="0"/>
              <a:t> branches and more clock cycles between issuing load and using data</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5A3721EE-BCB6-C644-B961-C1FEB553A33D}"/>
              </a:ext>
            </a:extLst>
          </p:cNvPr>
          <p:cNvSpPr txBox="1">
            <a:spLocks noChangeArrowheads="1"/>
          </p:cNvSpPr>
          <p:nvPr/>
        </p:nvSpPr>
        <p:spPr bwMode="auto">
          <a:xfrm>
            <a:off x="6489241" y="2667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2</a:t>
            </a:r>
            <a:r>
              <a:rPr lang="en-US" altLang="zh-CN" sz="1800" baseline="30000">
                <a:latin typeface="Arial" panose="020B0604020202020204" pitchFamily="34" charset="0"/>
              </a:rPr>
              <a:t>6</a:t>
            </a:r>
            <a:r>
              <a:rPr lang="en-US" altLang="zh-CN" sz="1800">
                <a:latin typeface="Arial" panose="020B0604020202020204" pitchFamily="34" charset="0"/>
              </a:rPr>
              <a:t> = 64byte block</a:t>
            </a:r>
            <a:endParaRPr lang="zh-CN" altLang="en-US" sz="1800">
              <a:latin typeface="Arial" panose="020B0604020202020204" pitchFamily="34" charset="0"/>
            </a:endParaRPr>
          </a:p>
        </p:txBody>
      </p:sp>
      <p:sp>
        <p:nvSpPr>
          <p:cNvPr id="8" name="椭圆 8">
            <a:extLst>
              <a:ext uri="{FF2B5EF4-FFF2-40B4-BE49-F238E27FC236}">
                <a16:creationId xmlns:a16="http://schemas.microsoft.com/office/drawing/2014/main" id="{55DD7C90-3C06-8B4E-B182-602AEF825186}"/>
              </a:ext>
            </a:extLst>
          </p:cNvPr>
          <p:cNvSpPr/>
          <p:nvPr/>
        </p:nvSpPr>
        <p:spPr>
          <a:xfrm>
            <a:off x="6108241" y="2590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6">
            <a:extLst>
              <a:ext uri="{FF2B5EF4-FFF2-40B4-BE49-F238E27FC236}">
                <a16:creationId xmlns:a16="http://schemas.microsoft.com/office/drawing/2014/main" id="{BD9977FA-E67B-7F41-AD6C-3E1317CB77AD}"/>
              </a:ext>
            </a:extLst>
          </p:cNvPr>
          <p:cNvSpPr txBox="1">
            <a:spLocks noChangeArrowheads="1"/>
          </p:cNvSpPr>
          <p:nvPr/>
        </p:nvSpPr>
        <p:spPr bwMode="auto">
          <a:xfrm>
            <a:off x="3771900" y="2400300"/>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2A1FBD6E-4D72-E54D-88A7-948EBFBC522A}"/>
              </a:ext>
            </a:extLst>
          </p:cNvPr>
          <p:cNvSpPr/>
          <p:nvPr/>
        </p:nvSpPr>
        <p:spPr>
          <a:xfrm>
            <a:off x="3390900" y="23241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7DADD51A-58E6-7549-BEB0-870BFCC63E70}"/>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CDBE9F95-423B-924F-BA35-373689CFA74C}"/>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7B37C9BA-4787-CA40-BCD9-86A9066C944D}"/>
              </a:ext>
            </a:extLst>
          </p:cNvPr>
          <p:cNvSpPr txBox="1">
            <a:spLocks noChangeArrowheads="1"/>
          </p:cNvSpPr>
          <p:nvPr/>
        </p:nvSpPr>
        <p:spPr bwMode="auto">
          <a:xfrm>
            <a:off x="3390900" y="339090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8</a:t>
            </a:r>
            <a:r>
              <a:rPr lang="en-US" altLang="zh-CN" sz="1800" dirty="0">
                <a:latin typeface="Arial" panose="020B0604020202020204" pitchFamily="34" charset="0"/>
              </a:rPr>
              <a:t> = 32KB/(64B x 2)</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9CD21403-9FA2-E741-8641-5128797CC490}"/>
              </a:ext>
            </a:extLst>
          </p:cNvPr>
          <p:cNvSpPr/>
          <p:nvPr/>
        </p:nvSpPr>
        <p:spPr>
          <a:xfrm>
            <a:off x="3390900" y="3314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36334850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5A3721EE-BCB6-C644-B961-C1FEB553A33D}"/>
              </a:ext>
            </a:extLst>
          </p:cNvPr>
          <p:cNvSpPr txBox="1">
            <a:spLocks noChangeArrowheads="1"/>
          </p:cNvSpPr>
          <p:nvPr/>
        </p:nvSpPr>
        <p:spPr bwMode="auto">
          <a:xfrm>
            <a:off x="6489241" y="2667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2</a:t>
            </a:r>
            <a:r>
              <a:rPr lang="en-US" altLang="zh-CN" sz="1800" baseline="30000">
                <a:latin typeface="Arial" panose="020B0604020202020204" pitchFamily="34" charset="0"/>
              </a:rPr>
              <a:t>6</a:t>
            </a:r>
            <a:r>
              <a:rPr lang="en-US" altLang="zh-CN" sz="1800">
                <a:latin typeface="Arial" panose="020B0604020202020204" pitchFamily="34" charset="0"/>
              </a:rPr>
              <a:t> = 64byte block</a:t>
            </a:r>
            <a:endParaRPr lang="zh-CN" altLang="en-US" sz="1800">
              <a:latin typeface="Arial" panose="020B0604020202020204" pitchFamily="34" charset="0"/>
            </a:endParaRPr>
          </a:p>
        </p:txBody>
      </p:sp>
      <p:sp>
        <p:nvSpPr>
          <p:cNvPr id="8" name="椭圆 8">
            <a:extLst>
              <a:ext uri="{FF2B5EF4-FFF2-40B4-BE49-F238E27FC236}">
                <a16:creationId xmlns:a16="http://schemas.microsoft.com/office/drawing/2014/main" id="{55DD7C90-3C06-8B4E-B182-602AEF825186}"/>
              </a:ext>
            </a:extLst>
          </p:cNvPr>
          <p:cNvSpPr/>
          <p:nvPr/>
        </p:nvSpPr>
        <p:spPr>
          <a:xfrm>
            <a:off x="6108241" y="2590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6">
            <a:extLst>
              <a:ext uri="{FF2B5EF4-FFF2-40B4-BE49-F238E27FC236}">
                <a16:creationId xmlns:a16="http://schemas.microsoft.com/office/drawing/2014/main" id="{BD9977FA-E67B-7F41-AD6C-3E1317CB77AD}"/>
              </a:ext>
            </a:extLst>
          </p:cNvPr>
          <p:cNvSpPr txBox="1">
            <a:spLocks noChangeArrowheads="1"/>
          </p:cNvSpPr>
          <p:nvPr/>
        </p:nvSpPr>
        <p:spPr bwMode="auto">
          <a:xfrm>
            <a:off x="3771900" y="2400300"/>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2A1FBD6E-4D72-E54D-88A7-948EBFBC522A}"/>
              </a:ext>
            </a:extLst>
          </p:cNvPr>
          <p:cNvSpPr/>
          <p:nvPr/>
        </p:nvSpPr>
        <p:spPr>
          <a:xfrm>
            <a:off x="3390900" y="23241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7DADD51A-58E6-7549-BEB0-870BFCC63E70}"/>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CDBE9F95-423B-924F-BA35-373689CFA74C}"/>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7B37C9BA-4787-CA40-BCD9-86A9066C944D}"/>
              </a:ext>
            </a:extLst>
          </p:cNvPr>
          <p:cNvSpPr txBox="1">
            <a:spLocks noChangeArrowheads="1"/>
          </p:cNvSpPr>
          <p:nvPr/>
        </p:nvSpPr>
        <p:spPr bwMode="auto">
          <a:xfrm>
            <a:off x="3390900" y="339090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8</a:t>
            </a:r>
            <a:r>
              <a:rPr lang="en-US" altLang="zh-CN" sz="1800" dirty="0">
                <a:latin typeface="Arial" panose="020B0604020202020204" pitchFamily="34" charset="0"/>
              </a:rPr>
              <a:t> = 32KB/(64B x 2)</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9CD21403-9FA2-E741-8641-5128797CC490}"/>
              </a:ext>
            </a:extLst>
          </p:cNvPr>
          <p:cNvSpPr/>
          <p:nvPr/>
        </p:nvSpPr>
        <p:spPr>
          <a:xfrm>
            <a:off x="3390900" y="3314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27B5705C-3E20-DF49-A0EF-014B61A967A9}"/>
              </a:ext>
            </a:extLst>
          </p:cNvPr>
          <p:cNvSpPr txBox="1">
            <a:spLocks noChangeArrowheads="1"/>
          </p:cNvSpPr>
          <p:nvPr/>
        </p:nvSpPr>
        <p:spPr bwMode="auto">
          <a:xfrm>
            <a:off x="5765341" y="4144095"/>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18 = 32 - 8 - 6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E2CB75A0-384F-334F-9911-788F17EC3954}"/>
              </a:ext>
            </a:extLst>
          </p:cNvPr>
          <p:cNvSpPr/>
          <p:nvPr/>
        </p:nvSpPr>
        <p:spPr>
          <a:xfrm>
            <a:off x="5384341" y="4067895"/>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7944323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4905-D277-9E41-80C9-AEB4532A3649}"/>
              </a:ext>
            </a:extLst>
          </p:cNvPr>
          <p:cNvSpPr>
            <a:spLocks noGrp="1"/>
          </p:cNvSpPr>
          <p:nvPr>
            <p:ph type="title"/>
          </p:nvPr>
        </p:nvSpPr>
        <p:spPr/>
        <p:txBody>
          <a:bodyPr/>
          <a:lstStyle/>
          <a:p>
            <a:r>
              <a:rPr lang="en-CN" dirty="0"/>
              <a:t>Instruction Access Path</a:t>
            </a:r>
          </a:p>
        </p:txBody>
      </p:sp>
      <p:pic>
        <p:nvPicPr>
          <p:cNvPr id="4" name="Picture 3">
            <a:extLst>
              <a:ext uri="{FF2B5EF4-FFF2-40B4-BE49-F238E27FC236}">
                <a16:creationId xmlns:a16="http://schemas.microsoft.com/office/drawing/2014/main" id="{75F47E37-2D41-1D4F-895C-ADC13B413AA6}"/>
              </a:ext>
            </a:extLst>
          </p:cNvPr>
          <p:cNvPicPr>
            <a:picLocks noChangeAspect="1"/>
          </p:cNvPicPr>
          <p:nvPr/>
        </p:nvPicPr>
        <p:blipFill>
          <a:blip r:embed="rId2"/>
          <a:stretch>
            <a:fillRect/>
          </a:stretch>
        </p:blipFill>
        <p:spPr>
          <a:xfrm>
            <a:off x="-918" y="1600200"/>
            <a:ext cx="9144000" cy="4616790"/>
          </a:xfrm>
          <a:prstGeom prst="rect">
            <a:avLst/>
          </a:prstGeom>
        </p:spPr>
      </p:pic>
      <p:sp>
        <p:nvSpPr>
          <p:cNvPr id="5" name="TextBox 6">
            <a:extLst>
              <a:ext uri="{FF2B5EF4-FFF2-40B4-BE49-F238E27FC236}">
                <a16:creationId xmlns:a16="http://schemas.microsoft.com/office/drawing/2014/main" id="{90A23514-7905-0748-97BF-A16270969482}"/>
              </a:ext>
            </a:extLst>
          </p:cNvPr>
          <p:cNvSpPr txBox="1">
            <a:spLocks noChangeArrowheads="1"/>
          </p:cNvSpPr>
          <p:nvPr/>
        </p:nvSpPr>
        <p:spPr bwMode="auto">
          <a:xfrm>
            <a:off x="5791200" y="21336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6" name="椭圆 8">
            <a:extLst>
              <a:ext uri="{FF2B5EF4-FFF2-40B4-BE49-F238E27FC236}">
                <a16:creationId xmlns:a16="http://schemas.microsoft.com/office/drawing/2014/main" id="{F4C4C6F9-C08C-574C-AFE5-ECF2316B2BB4}"/>
              </a:ext>
            </a:extLst>
          </p:cNvPr>
          <p:cNvSpPr/>
          <p:nvPr/>
        </p:nvSpPr>
        <p:spPr>
          <a:xfrm>
            <a:off x="5410200" y="20574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5A3721EE-BCB6-C644-B961-C1FEB553A33D}"/>
              </a:ext>
            </a:extLst>
          </p:cNvPr>
          <p:cNvSpPr txBox="1">
            <a:spLocks noChangeArrowheads="1"/>
          </p:cNvSpPr>
          <p:nvPr/>
        </p:nvSpPr>
        <p:spPr bwMode="auto">
          <a:xfrm>
            <a:off x="6489241" y="2667000"/>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a:latin typeface="Arial" panose="020B0604020202020204" pitchFamily="34" charset="0"/>
              </a:rPr>
              <a:t>2</a:t>
            </a:r>
            <a:r>
              <a:rPr lang="en-US" altLang="zh-CN" sz="1800" baseline="30000">
                <a:latin typeface="Arial" panose="020B0604020202020204" pitchFamily="34" charset="0"/>
              </a:rPr>
              <a:t>6</a:t>
            </a:r>
            <a:r>
              <a:rPr lang="en-US" altLang="zh-CN" sz="1800">
                <a:latin typeface="Arial" panose="020B0604020202020204" pitchFamily="34" charset="0"/>
              </a:rPr>
              <a:t> = 64byte block</a:t>
            </a:r>
            <a:endParaRPr lang="zh-CN" altLang="en-US" sz="1800">
              <a:latin typeface="Arial" panose="020B0604020202020204" pitchFamily="34" charset="0"/>
            </a:endParaRPr>
          </a:p>
        </p:txBody>
      </p:sp>
      <p:sp>
        <p:nvSpPr>
          <p:cNvPr id="8" name="椭圆 8">
            <a:extLst>
              <a:ext uri="{FF2B5EF4-FFF2-40B4-BE49-F238E27FC236}">
                <a16:creationId xmlns:a16="http://schemas.microsoft.com/office/drawing/2014/main" id="{55DD7C90-3C06-8B4E-B182-602AEF825186}"/>
              </a:ext>
            </a:extLst>
          </p:cNvPr>
          <p:cNvSpPr/>
          <p:nvPr/>
        </p:nvSpPr>
        <p:spPr>
          <a:xfrm>
            <a:off x="6108241" y="2590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6">
            <a:extLst>
              <a:ext uri="{FF2B5EF4-FFF2-40B4-BE49-F238E27FC236}">
                <a16:creationId xmlns:a16="http://schemas.microsoft.com/office/drawing/2014/main" id="{BD9977FA-E67B-7F41-AD6C-3E1317CB77AD}"/>
              </a:ext>
            </a:extLst>
          </p:cNvPr>
          <p:cNvSpPr txBox="1">
            <a:spLocks noChangeArrowheads="1"/>
          </p:cNvSpPr>
          <p:nvPr/>
        </p:nvSpPr>
        <p:spPr bwMode="auto">
          <a:xfrm>
            <a:off x="3771900" y="2400300"/>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2A1FBD6E-4D72-E54D-88A7-948EBFBC522A}"/>
              </a:ext>
            </a:extLst>
          </p:cNvPr>
          <p:cNvSpPr/>
          <p:nvPr/>
        </p:nvSpPr>
        <p:spPr>
          <a:xfrm>
            <a:off x="3390900" y="23241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7DADD51A-58E6-7549-BEB0-870BFCC63E70}"/>
              </a:ext>
            </a:extLst>
          </p:cNvPr>
          <p:cNvSpPr txBox="1">
            <a:spLocks noChangeArrowheads="1"/>
          </p:cNvSpPr>
          <p:nvPr/>
        </p:nvSpPr>
        <p:spPr bwMode="auto">
          <a:xfrm>
            <a:off x="1437723" y="18669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CDBE9F95-423B-924F-BA35-373689CFA74C}"/>
              </a:ext>
            </a:extLst>
          </p:cNvPr>
          <p:cNvSpPr/>
          <p:nvPr/>
        </p:nvSpPr>
        <p:spPr>
          <a:xfrm>
            <a:off x="1056723" y="1790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7B37C9BA-4787-CA40-BCD9-86A9066C944D}"/>
              </a:ext>
            </a:extLst>
          </p:cNvPr>
          <p:cNvSpPr txBox="1">
            <a:spLocks noChangeArrowheads="1"/>
          </p:cNvSpPr>
          <p:nvPr/>
        </p:nvSpPr>
        <p:spPr bwMode="auto">
          <a:xfrm>
            <a:off x="3390900" y="3390900"/>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8</a:t>
            </a:r>
            <a:r>
              <a:rPr lang="en-US" altLang="zh-CN" sz="1800" dirty="0">
                <a:latin typeface="Arial" panose="020B0604020202020204" pitchFamily="34" charset="0"/>
              </a:rPr>
              <a:t> = 32KB/(64B x 2)</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9CD21403-9FA2-E741-8641-5128797CC490}"/>
              </a:ext>
            </a:extLst>
          </p:cNvPr>
          <p:cNvSpPr/>
          <p:nvPr/>
        </p:nvSpPr>
        <p:spPr>
          <a:xfrm>
            <a:off x="3390900" y="33147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27B5705C-3E20-DF49-A0EF-014B61A967A9}"/>
              </a:ext>
            </a:extLst>
          </p:cNvPr>
          <p:cNvSpPr txBox="1">
            <a:spLocks noChangeArrowheads="1"/>
          </p:cNvSpPr>
          <p:nvPr/>
        </p:nvSpPr>
        <p:spPr bwMode="auto">
          <a:xfrm>
            <a:off x="5765341" y="4144095"/>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18 = 32 - 8 - 6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E2CB75A0-384F-334F-9911-788F17EC3954}"/>
              </a:ext>
            </a:extLst>
          </p:cNvPr>
          <p:cNvSpPr/>
          <p:nvPr/>
        </p:nvSpPr>
        <p:spPr>
          <a:xfrm>
            <a:off x="5384341" y="4067895"/>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7" name="TextBox 6">
            <a:extLst>
              <a:ext uri="{FF2B5EF4-FFF2-40B4-BE49-F238E27FC236}">
                <a16:creationId xmlns:a16="http://schemas.microsoft.com/office/drawing/2014/main" id="{AC0512AE-181A-6A45-A4F3-4B5060285EF5}"/>
              </a:ext>
            </a:extLst>
          </p:cNvPr>
          <p:cNvSpPr txBox="1">
            <a:spLocks noChangeArrowheads="1"/>
          </p:cNvSpPr>
          <p:nvPr/>
        </p:nvSpPr>
        <p:spPr bwMode="auto">
          <a:xfrm>
            <a:off x="1056723" y="4481333"/>
            <a:ext cx="34487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Should RPN be compared with?</a:t>
            </a:r>
            <a:endParaRPr lang="zh-CN" altLang="en-US" sz="1800" dirty="0">
              <a:solidFill>
                <a:srgbClr val="00B0F0"/>
              </a:solidFill>
              <a:latin typeface="Arial" panose="020B0604020202020204" pitchFamily="34" charset="0"/>
            </a:endParaRPr>
          </a:p>
        </p:txBody>
      </p:sp>
      <p:sp>
        <p:nvSpPr>
          <p:cNvPr id="18" name="TextBox 6">
            <a:extLst>
              <a:ext uri="{FF2B5EF4-FFF2-40B4-BE49-F238E27FC236}">
                <a16:creationId xmlns:a16="http://schemas.microsoft.com/office/drawing/2014/main" id="{4B1CFFBC-E486-2448-9B44-2AC2F6FAAB16}"/>
              </a:ext>
            </a:extLst>
          </p:cNvPr>
          <p:cNvSpPr txBox="1">
            <a:spLocks noChangeArrowheads="1"/>
          </p:cNvSpPr>
          <p:nvPr/>
        </p:nvSpPr>
        <p:spPr bwMode="auto">
          <a:xfrm>
            <a:off x="1056723" y="4847879"/>
            <a:ext cx="47086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solidFill>
                  <a:srgbClr val="00B0F0"/>
                </a:solidFill>
                <a:latin typeface="Arial" panose="020B0604020202020204" pitchFamily="34" charset="0"/>
              </a:rPr>
              <a:t>virtually indexed, physically tagged</a:t>
            </a:r>
            <a:endParaRPr lang="zh-CN" altLang="en-US" sz="1800" dirty="0">
              <a:solidFill>
                <a:srgbClr val="00B0F0"/>
              </a:solidFill>
              <a:latin typeface="Arial" panose="020B0604020202020204" pitchFamily="34" charset="0"/>
            </a:endParaRPr>
          </a:p>
        </p:txBody>
      </p:sp>
    </p:spTree>
    <p:extLst>
      <p:ext uri="{BB962C8B-B14F-4D97-AF65-F5344CB8AC3E}">
        <p14:creationId xmlns:p14="http://schemas.microsoft.com/office/powerpoint/2010/main" val="28823811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Tree>
    <p:extLst>
      <p:ext uri="{BB962C8B-B14F-4D97-AF65-F5344CB8AC3E}">
        <p14:creationId xmlns:p14="http://schemas.microsoft.com/office/powerpoint/2010/main" val="191960261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13981348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53223289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290956813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172627723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38309731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54F4AF-4785-DB46-B4D6-1DA3F300376C}"/>
              </a:ext>
            </a:extLst>
          </p:cNvPr>
          <p:cNvPicPr>
            <a:picLocks noChangeAspect="1"/>
          </p:cNvPicPr>
          <p:nvPr/>
        </p:nvPicPr>
        <p:blipFill>
          <a:blip r:embed="rId2"/>
          <a:stretch>
            <a:fillRect/>
          </a:stretch>
        </p:blipFill>
        <p:spPr>
          <a:xfrm>
            <a:off x="547924" y="0"/>
            <a:ext cx="8048151" cy="6858000"/>
          </a:xfrm>
          <a:prstGeom prst="rect">
            <a:avLst/>
          </a:prstGeom>
        </p:spPr>
      </p:pic>
      <p:sp>
        <p:nvSpPr>
          <p:cNvPr id="2" name="Title 1">
            <a:extLst>
              <a:ext uri="{FF2B5EF4-FFF2-40B4-BE49-F238E27FC236}">
                <a16:creationId xmlns:a16="http://schemas.microsoft.com/office/drawing/2014/main" id="{566C99F9-508E-164A-876F-1A975453D5B9}"/>
              </a:ext>
            </a:extLst>
          </p:cNvPr>
          <p:cNvSpPr>
            <a:spLocks noGrp="1"/>
          </p:cNvSpPr>
          <p:nvPr>
            <p:ph type="title"/>
          </p:nvPr>
        </p:nvSpPr>
        <p:spPr>
          <a:xfrm>
            <a:off x="12539" y="5715000"/>
            <a:ext cx="9144000" cy="1143000"/>
          </a:xfrm>
        </p:spPr>
        <p:txBody>
          <a:bodyPr/>
          <a:lstStyle/>
          <a:p>
            <a:pPr algn="l"/>
            <a:r>
              <a:rPr lang="en-CN" dirty="0"/>
              <a:t>Data Access Path</a:t>
            </a:r>
          </a:p>
        </p:txBody>
      </p:sp>
      <p:sp>
        <p:nvSpPr>
          <p:cNvPr id="4" name="TextBox 6">
            <a:extLst>
              <a:ext uri="{FF2B5EF4-FFF2-40B4-BE49-F238E27FC236}">
                <a16:creationId xmlns:a16="http://schemas.microsoft.com/office/drawing/2014/main" id="{1C8FF825-B46B-F24A-9F1F-D21A72F8E477}"/>
              </a:ext>
            </a:extLst>
          </p:cNvPr>
          <p:cNvSpPr txBox="1">
            <a:spLocks noChangeArrowheads="1"/>
          </p:cNvSpPr>
          <p:nvPr/>
        </p:nvSpPr>
        <p:spPr bwMode="auto">
          <a:xfrm>
            <a:off x="5715000" y="381000"/>
            <a:ext cx="18870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16</a:t>
            </a:r>
            <a:r>
              <a:rPr lang="en-US" altLang="zh-CN" sz="1800" dirty="0">
                <a:latin typeface="Arial" panose="020B0604020202020204" pitchFamily="34" charset="0"/>
              </a:rPr>
              <a:t> = 64KB page</a:t>
            </a:r>
            <a:endParaRPr lang="zh-CN" altLang="en-US" sz="1800" dirty="0">
              <a:latin typeface="Arial" panose="020B0604020202020204" pitchFamily="34" charset="0"/>
            </a:endParaRPr>
          </a:p>
        </p:txBody>
      </p:sp>
      <p:sp>
        <p:nvSpPr>
          <p:cNvPr id="5" name="椭圆 8">
            <a:extLst>
              <a:ext uri="{FF2B5EF4-FFF2-40B4-BE49-F238E27FC236}">
                <a16:creationId xmlns:a16="http://schemas.microsoft.com/office/drawing/2014/main" id="{0A36C6DD-16A4-6441-8441-611E40033897}"/>
              </a:ext>
            </a:extLst>
          </p:cNvPr>
          <p:cNvSpPr/>
          <p:nvPr/>
        </p:nvSpPr>
        <p:spPr>
          <a:xfrm>
            <a:off x="5334000" y="3048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7" name="TextBox 6">
            <a:extLst>
              <a:ext uri="{FF2B5EF4-FFF2-40B4-BE49-F238E27FC236}">
                <a16:creationId xmlns:a16="http://schemas.microsoft.com/office/drawing/2014/main" id="{DF9AEF43-C81F-204D-8249-5AA454F43D4C}"/>
              </a:ext>
            </a:extLst>
          </p:cNvPr>
          <p:cNvSpPr txBox="1">
            <a:spLocks noChangeArrowheads="1"/>
          </p:cNvSpPr>
          <p:nvPr/>
        </p:nvSpPr>
        <p:spPr bwMode="auto">
          <a:xfrm>
            <a:off x="1447800" y="190500"/>
            <a:ext cx="13580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16 = 32 -16</a:t>
            </a:r>
            <a:endParaRPr lang="zh-CN" altLang="en-US" sz="1800" dirty="0">
              <a:latin typeface="Arial" panose="020B0604020202020204" pitchFamily="34" charset="0"/>
            </a:endParaRPr>
          </a:p>
        </p:txBody>
      </p:sp>
      <p:sp>
        <p:nvSpPr>
          <p:cNvPr id="8" name="椭圆 8">
            <a:extLst>
              <a:ext uri="{FF2B5EF4-FFF2-40B4-BE49-F238E27FC236}">
                <a16:creationId xmlns:a16="http://schemas.microsoft.com/office/drawing/2014/main" id="{AD1F91C3-7BB7-A44B-870F-2B32E3949E52}"/>
              </a:ext>
            </a:extLst>
          </p:cNvPr>
          <p:cNvSpPr/>
          <p:nvPr/>
        </p:nvSpPr>
        <p:spPr>
          <a:xfrm>
            <a:off x="1066800" y="114300"/>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9" name="TextBox 8">
            <a:extLst>
              <a:ext uri="{FF2B5EF4-FFF2-40B4-BE49-F238E27FC236}">
                <a16:creationId xmlns:a16="http://schemas.microsoft.com/office/drawing/2014/main" id="{6491B995-F7AC-BD42-B02F-A6EE737B7355}"/>
              </a:ext>
            </a:extLst>
          </p:cNvPr>
          <p:cNvSpPr txBox="1">
            <a:spLocks noChangeArrowheads="1"/>
          </p:cNvSpPr>
          <p:nvPr/>
        </p:nvSpPr>
        <p:spPr bwMode="auto">
          <a:xfrm>
            <a:off x="6250385" y="902732"/>
            <a:ext cx="1955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6</a:t>
            </a:r>
            <a:r>
              <a:rPr lang="en-US" altLang="zh-CN" sz="1800" dirty="0">
                <a:latin typeface="Arial" panose="020B0604020202020204" pitchFamily="34" charset="0"/>
              </a:rPr>
              <a:t> = 64byte block</a:t>
            </a:r>
            <a:endParaRPr lang="zh-CN" altLang="en-US" sz="1800" dirty="0">
              <a:latin typeface="Arial" panose="020B0604020202020204" pitchFamily="34" charset="0"/>
            </a:endParaRPr>
          </a:p>
        </p:txBody>
      </p:sp>
      <p:sp>
        <p:nvSpPr>
          <p:cNvPr id="10" name="椭圆 8">
            <a:extLst>
              <a:ext uri="{FF2B5EF4-FFF2-40B4-BE49-F238E27FC236}">
                <a16:creationId xmlns:a16="http://schemas.microsoft.com/office/drawing/2014/main" id="{8F594AD5-ECF6-1C47-9E65-FD5BD58ADBC9}"/>
              </a:ext>
            </a:extLst>
          </p:cNvPr>
          <p:cNvSpPr/>
          <p:nvPr/>
        </p:nvSpPr>
        <p:spPr>
          <a:xfrm>
            <a:off x="5869385" y="826532"/>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1" name="TextBox 6">
            <a:extLst>
              <a:ext uri="{FF2B5EF4-FFF2-40B4-BE49-F238E27FC236}">
                <a16:creationId xmlns:a16="http://schemas.microsoft.com/office/drawing/2014/main" id="{AA0CF4E0-0D0C-0C41-8708-91AFCF8DEAB3}"/>
              </a:ext>
            </a:extLst>
          </p:cNvPr>
          <p:cNvSpPr txBox="1">
            <a:spLocks noChangeArrowheads="1"/>
          </p:cNvSpPr>
          <p:nvPr/>
        </p:nvSpPr>
        <p:spPr bwMode="auto">
          <a:xfrm>
            <a:off x="3695436" y="665933"/>
            <a:ext cx="12939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10 = 16 - 6</a:t>
            </a:r>
            <a:endParaRPr lang="zh-CN" altLang="en-US" sz="1800" dirty="0">
              <a:latin typeface="Arial" panose="020B0604020202020204" pitchFamily="34" charset="0"/>
            </a:endParaRPr>
          </a:p>
        </p:txBody>
      </p:sp>
      <p:sp>
        <p:nvSpPr>
          <p:cNvPr id="12" name="椭圆 8">
            <a:extLst>
              <a:ext uri="{FF2B5EF4-FFF2-40B4-BE49-F238E27FC236}">
                <a16:creationId xmlns:a16="http://schemas.microsoft.com/office/drawing/2014/main" id="{F4ED26E6-BD36-CD44-BE52-88ECC364DE9C}"/>
              </a:ext>
            </a:extLst>
          </p:cNvPr>
          <p:cNvSpPr/>
          <p:nvPr/>
        </p:nvSpPr>
        <p:spPr>
          <a:xfrm>
            <a:off x="3314436" y="589733"/>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3" name="TextBox 6">
            <a:extLst>
              <a:ext uri="{FF2B5EF4-FFF2-40B4-BE49-F238E27FC236}">
                <a16:creationId xmlns:a16="http://schemas.microsoft.com/office/drawing/2014/main" id="{BD7C6D86-FE85-134D-9F3F-D24E61A47313}"/>
              </a:ext>
            </a:extLst>
          </p:cNvPr>
          <p:cNvSpPr txBox="1">
            <a:spLocks noChangeArrowheads="1"/>
          </p:cNvSpPr>
          <p:nvPr/>
        </p:nvSpPr>
        <p:spPr bwMode="auto">
          <a:xfrm>
            <a:off x="3644096" y="1256818"/>
            <a:ext cx="2606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2</a:t>
            </a:r>
            <a:r>
              <a:rPr lang="en-US" altLang="zh-CN" sz="1800" baseline="30000" dirty="0">
                <a:latin typeface="Arial" panose="020B0604020202020204" pitchFamily="34" charset="0"/>
              </a:rPr>
              <a:t>7</a:t>
            </a:r>
            <a:r>
              <a:rPr lang="en-US" altLang="zh-CN" sz="1800" dirty="0">
                <a:latin typeface="Arial" panose="020B0604020202020204" pitchFamily="34" charset="0"/>
              </a:rPr>
              <a:t> = 32KB/(64B x 4)</a:t>
            </a:r>
            <a:endParaRPr lang="zh-CN" altLang="en-US" sz="1800" dirty="0">
              <a:latin typeface="Arial" panose="020B0604020202020204" pitchFamily="34" charset="0"/>
            </a:endParaRPr>
          </a:p>
        </p:txBody>
      </p:sp>
      <p:sp>
        <p:nvSpPr>
          <p:cNvPr id="14" name="椭圆 8">
            <a:extLst>
              <a:ext uri="{FF2B5EF4-FFF2-40B4-BE49-F238E27FC236}">
                <a16:creationId xmlns:a16="http://schemas.microsoft.com/office/drawing/2014/main" id="{18ACB6F5-7974-7548-A6D1-5EE782C27A5F}"/>
              </a:ext>
            </a:extLst>
          </p:cNvPr>
          <p:cNvSpPr/>
          <p:nvPr/>
        </p:nvSpPr>
        <p:spPr>
          <a:xfrm>
            <a:off x="3644096" y="1180618"/>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15" name="TextBox 6">
            <a:extLst>
              <a:ext uri="{FF2B5EF4-FFF2-40B4-BE49-F238E27FC236}">
                <a16:creationId xmlns:a16="http://schemas.microsoft.com/office/drawing/2014/main" id="{0154CD11-1BB8-1F4A-B2FB-E2E155D520DC}"/>
              </a:ext>
            </a:extLst>
          </p:cNvPr>
          <p:cNvSpPr txBox="1">
            <a:spLocks noChangeArrowheads="1"/>
          </p:cNvSpPr>
          <p:nvPr/>
        </p:nvSpPr>
        <p:spPr bwMode="auto">
          <a:xfrm>
            <a:off x="5767468" y="2262897"/>
            <a:ext cx="16273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FontTx/>
              <a:buNone/>
            </a:pPr>
            <a:r>
              <a:rPr lang="en-US" altLang="zh-CN" sz="1800" dirty="0">
                <a:latin typeface="Arial" panose="020B0604020202020204" pitchFamily="34" charset="0"/>
              </a:rPr>
              <a:t>19 = 32 - 7 - 6</a:t>
            </a:r>
            <a:endParaRPr lang="zh-CN" altLang="en-US" sz="1800" dirty="0">
              <a:latin typeface="Arial" panose="020B0604020202020204" pitchFamily="34" charset="0"/>
            </a:endParaRPr>
          </a:p>
        </p:txBody>
      </p:sp>
      <p:sp>
        <p:nvSpPr>
          <p:cNvPr id="16" name="椭圆 8">
            <a:extLst>
              <a:ext uri="{FF2B5EF4-FFF2-40B4-BE49-F238E27FC236}">
                <a16:creationId xmlns:a16="http://schemas.microsoft.com/office/drawing/2014/main" id="{45850DA0-7E75-6246-92ED-98992884EF3B}"/>
              </a:ext>
            </a:extLst>
          </p:cNvPr>
          <p:cNvSpPr/>
          <p:nvPr/>
        </p:nvSpPr>
        <p:spPr>
          <a:xfrm>
            <a:off x="5386468" y="2186697"/>
            <a:ext cx="2209800" cy="533400"/>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extLst>
      <p:ext uri="{BB962C8B-B14F-4D97-AF65-F5344CB8AC3E}">
        <p14:creationId xmlns:p14="http://schemas.microsoft.com/office/powerpoint/2010/main" val="1787155733"/>
      </p:ext>
    </p:extLst>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94489</TotalTime>
  <Words>11721</Words>
  <Application>Microsoft Macintosh PowerPoint</Application>
  <PresentationFormat>On-screen Show (4:3)</PresentationFormat>
  <Paragraphs>1051</Paragraphs>
  <Slides>132</Slides>
  <Notes>93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132</vt:i4>
      </vt:variant>
    </vt:vector>
  </HeadingPairs>
  <TitlesOfParts>
    <vt:vector size="138" baseType="lpstr">
      <vt:lpstr>微软雅黑</vt:lpstr>
      <vt:lpstr>华文琥珀</vt:lpstr>
      <vt:lpstr>Arial</vt:lpstr>
      <vt:lpstr>Verdana</vt:lpstr>
      <vt:lpstr>默认设计模板</vt:lpstr>
      <vt:lpstr>1_默认设计模板</vt:lpstr>
      <vt:lpstr>Memory Hierarchy Design Advances</vt:lpstr>
      <vt:lpstr>PowerPoint Presentation</vt:lpstr>
      <vt:lpstr>Ten Advanced Cache Opts</vt:lpstr>
      <vt:lpstr>Ten Advanced Cache Opts</vt:lpstr>
      <vt:lpstr>Opt #1: Small and Simple First-Level Caches</vt:lpstr>
      <vt:lpstr>Opt #1: Small and Simple First-Level Caches</vt:lpstr>
      <vt:lpstr>Opt #1: Small and Simple First-Level Caches</vt:lpstr>
      <vt:lpstr>Opt #2: Way Prediction</vt:lpstr>
      <vt:lpstr>Opt #3: Pipelined Access</vt:lpstr>
      <vt:lpstr>Opt #3: Multibanked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#4: Nonblocking Caches</vt:lpstr>
      <vt:lpstr>Opt #5: Critical Word First</vt:lpstr>
      <vt:lpstr>Opt #5: Early Restart</vt:lpstr>
      <vt:lpstr>Opt #6: Merging Write Buffer</vt:lpstr>
      <vt:lpstr>Opt #7: Compiler Optimization</vt:lpstr>
      <vt:lpstr>Opt #7: Compiler Optimization</vt:lpstr>
      <vt:lpstr>Opt #7: Compiler Optimization</vt:lpstr>
      <vt:lpstr>Opt #7: Compiler Optimization</vt:lpstr>
      <vt:lpstr>Opt #7: Compiler Optimization</vt:lpstr>
      <vt:lpstr>Opt #8: Hardware Prefetching</vt:lpstr>
      <vt:lpstr>Opt #8: Hardware Prefetching</vt:lpstr>
      <vt:lpstr>Opt #8: Hardware Prefetching</vt:lpstr>
      <vt:lpstr>Opt #8: Hardware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#9: Compiler Prefetching</vt:lpstr>
      <vt:lpstr>Opt #10: HBM</vt:lpstr>
      <vt:lpstr>Opt #10: HBM</vt:lpstr>
      <vt:lpstr>Opt #10: HBM</vt:lpstr>
      <vt:lpstr>Opt #10: HBM</vt:lpstr>
      <vt:lpstr>Opt #10: HBM</vt:lpstr>
      <vt:lpstr>Opt #10: HBM</vt:lpstr>
      <vt:lpstr>Summary of Cache Opt</vt:lpstr>
      <vt:lpstr>Optimization</vt:lpstr>
      <vt:lpstr>PowerPoint Presentation</vt:lpstr>
      <vt:lpstr>PowerPoint Presentation</vt:lpstr>
      <vt:lpstr>PowerPoint Presentation</vt:lpstr>
      <vt:lpstr>Prior Virtual Memory</vt:lpstr>
      <vt:lpstr>Prior Virtual Memory</vt:lpstr>
      <vt:lpstr>Prior Virtual Memory</vt:lpstr>
      <vt:lpstr>Prior Virtual Memory</vt:lpstr>
      <vt:lpstr>Prior Virtual Memory</vt:lpstr>
      <vt:lpstr>Prior Virtual Memory</vt:lpstr>
      <vt:lpstr>Prior Virtual Memory</vt:lpstr>
      <vt:lpstr>Prior Virtual Memory</vt:lpstr>
      <vt:lpstr>Virtual Memory</vt:lpstr>
      <vt:lpstr>Virtual Memory</vt:lpstr>
      <vt:lpstr>Virtual Memory</vt:lpstr>
      <vt:lpstr>Virtual Memory</vt:lpstr>
      <vt:lpstr>Virtual Memory</vt:lpstr>
      <vt:lpstr>PowerPoint Presentation</vt:lpstr>
      <vt:lpstr>Virtual Machines</vt:lpstr>
      <vt:lpstr>Motivation</vt:lpstr>
      <vt:lpstr>Motivation</vt:lpstr>
      <vt:lpstr>Motivation</vt:lpstr>
      <vt:lpstr>Motivation</vt:lpstr>
      <vt:lpstr>Virtual Machines</vt:lpstr>
      <vt:lpstr>VMM: Virtual Machine Monitor</vt:lpstr>
      <vt:lpstr>VMM</vt:lpstr>
      <vt:lpstr>VMM</vt:lpstr>
      <vt:lpstr>PowerPoint Presentation</vt:lpstr>
      <vt:lpstr>ARM Cortex-A53</vt:lpstr>
      <vt:lpstr>ARM Cortex-A53</vt:lpstr>
      <vt:lpstr>Memory Hierarchy</vt:lpstr>
      <vt:lpstr>Instruction Access Path</vt:lpstr>
      <vt:lpstr>Instruction Access Path</vt:lpstr>
      <vt:lpstr>Instruction Access Path</vt:lpstr>
      <vt:lpstr>Instruction Access Path</vt:lpstr>
      <vt:lpstr>Instruction Access Path</vt:lpstr>
      <vt:lpstr>Instruction Access Path</vt:lpstr>
      <vt:lpstr>Instruction Access Path</vt:lpstr>
      <vt:lpstr>Instruction Access Path</vt:lpstr>
      <vt:lpstr>Data Access Path</vt:lpstr>
      <vt:lpstr>Data Access Path</vt:lpstr>
      <vt:lpstr>Data Access Path</vt:lpstr>
      <vt:lpstr>Data Access Path</vt:lpstr>
      <vt:lpstr>Data Access Path</vt:lpstr>
      <vt:lpstr>Data Access Path</vt:lpstr>
      <vt:lpstr>Data Access Path</vt:lpstr>
      <vt:lpstr>Data Access Path</vt:lpstr>
      <vt:lpstr>Data Access Path</vt:lpstr>
      <vt:lpstr>Data Access Path</vt:lpstr>
      <vt:lpstr>Data Access Path</vt:lpstr>
      <vt:lpstr>Performance</vt:lpstr>
      <vt:lpstr>Performance</vt:lpstr>
      <vt:lpstr>Performance</vt:lpstr>
      <vt:lpstr>Performance</vt:lpstr>
      <vt:lpstr>Performance</vt:lpstr>
      <vt:lpstr>Intel Core i7-6700</vt:lpstr>
      <vt:lpstr>Intel Core i7-6700</vt:lpstr>
      <vt:lpstr>Intel Core i7-6700</vt:lpstr>
      <vt:lpstr>Intel Core i7-6700</vt:lpstr>
      <vt:lpstr>Intel Core i7-6700</vt:lpstr>
      <vt:lpstr>Memory Access P134-137</vt:lpstr>
      <vt:lpstr>Memory Access P134-137</vt:lpstr>
      <vt:lpstr>Performance</vt:lpstr>
      <vt:lpstr>Performance</vt:lpstr>
      <vt:lpstr>Performance</vt:lpstr>
      <vt:lpstr>                      Performance</vt:lpstr>
      <vt:lpstr>Performance</vt:lpstr>
      <vt:lpstr>Performance</vt:lpstr>
      <vt:lpstr>Performance</vt:lpstr>
      <vt:lpstr>Performance</vt:lpstr>
      <vt:lpstr>Performance</vt:lpstr>
      <vt:lpstr>PowerPoint Presentation</vt:lpstr>
      <vt:lpstr>Why Many Benchmarks?</vt:lpstr>
      <vt:lpstr>Why Even More Instructions?</vt:lpstr>
      <vt:lpstr> Appendix B</vt:lpstr>
      <vt:lpstr>PowerPoint Presentation</vt:lpstr>
      <vt:lpstr>PowerPoint Presentation</vt:lpstr>
      <vt:lpstr>PowerPoint Presentation</vt:lpstr>
      <vt:lpstr>#What’s More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Microsoft Office User</cp:lastModifiedBy>
  <cp:revision>1537</cp:revision>
  <cp:lastPrinted>1601-01-01T00:00:00Z</cp:lastPrinted>
  <dcterms:created xsi:type="dcterms:W3CDTF">1601-01-01T00:00:00Z</dcterms:created>
  <dcterms:modified xsi:type="dcterms:W3CDTF">2021-10-24T15:05:21Z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